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B3BA"/>
    <a:srgbClr val="3E7FC1"/>
    <a:srgbClr val="64B6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364"/>
    <p:restoredTop sz="95940"/>
  </p:normalViewPr>
  <p:slideViewPr>
    <p:cSldViewPr snapToGrid="0" snapToObjects="1">
      <p:cViewPr varScale="1">
        <p:scale>
          <a:sx n="69" d="100"/>
          <a:sy n="69" d="100"/>
        </p:scale>
        <p:origin x="51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D1E4E-B2BC-384F-A922-D2017315F056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AF518F-3A84-D743-8E93-80F1D08A89C9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34109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F518F-3A84-D743-8E93-80F1D08A89C9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9628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F518F-3A84-D743-8E93-80F1D08A89C9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981085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F518F-3A84-D743-8E93-80F1D08A89C9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47637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F518F-3A84-D743-8E93-80F1D08A89C9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7139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F518F-3A84-D743-8E93-80F1D08A89C9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0085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F518F-3A84-D743-8E93-80F1D08A89C9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0887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F518F-3A84-D743-8E93-80F1D08A89C9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36559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F518F-3A84-D743-8E93-80F1D08A89C9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34179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F518F-3A84-D743-8E93-80F1D08A89C9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29040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F518F-3A84-D743-8E93-80F1D08A89C9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6796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F518F-3A84-D743-8E93-80F1D08A89C9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34101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F518F-3A84-D743-8E93-80F1D08A89C9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212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F518F-3A84-D743-8E93-80F1D08A89C9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1023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AF518F-3A84-D743-8E93-80F1D08A89C9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763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072EF6-08CF-0F49-9B88-17B4EA0E30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C21D3FE-2F20-EE42-877E-65E6847318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3A9768-0A93-CB49-A26D-E863FB8580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0507-2E2A-8744-80F2-8ED9D804FFEE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C76D557-8566-0942-B8A2-72FB71BE1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29D0FBA-E0F6-AF4F-AE27-776C3F5DE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D756-5D65-4C46-B2FA-18BA412F41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1280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67CE6B-B096-4F43-97F9-87923B251E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E428EDD-D121-1E41-8FF3-EF00932580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E5E257-DAA9-2F46-BB6D-466DD1EB9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0507-2E2A-8744-80F2-8ED9D804FFEE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A45742-B961-064F-B65E-4BC94A093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C367F1-6811-7843-832A-A5227FCFD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D756-5D65-4C46-B2FA-18BA412F41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71856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6BA1C65-69B0-1C4A-ACDE-03A588167B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7B39F91F-2757-E246-8AC8-36D55809E2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3617C6C-46B7-D447-B5E0-C3231D19D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0507-2E2A-8744-80F2-8ED9D804FFEE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54211BB-01E5-D34D-B2F3-F94B35332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6C7CDF4-4EE4-5044-8BB7-5640CF42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D756-5D65-4C46-B2FA-18BA412F41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39818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2A1AFB-D6DE-744B-9103-CD0E5293D3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6276B4E-3123-1640-B6AE-0327AB3399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19D654E-CA59-964A-BEA3-94093C056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0507-2E2A-8744-80F2-8ED9D804FFEE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A8BDE75-717C-F242-98DA-8F9B54798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7BF406E-5C42-564C-ABFF-DED53D068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D756-5D65-4C46-B2FA-18BA412F41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82236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1BBFB3-7624-0342-883C-2238ABED9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4FFEA2-9414-3F4F-86B7-2D634FC215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B0495A8-0E03-5D40-A5BE-4E96BD3ED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0507-2E2A-8744-80F2-8ED9D804FFEE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D826EFF-9C78-D34B-AFD2-335B65DC8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3EE4BBB-817F-6445-9F74-00F5DF8F93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D756-5D65-4C46-B2FA-18BA412F41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13607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6E350B-77F2-084C-A5CB-F7E806726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1965B2D-8E45-AD43-979E-E0F632893A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3849E8B-E87F-0449-A063-D322FE3A52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E7E80D-F6E4-6349-BCDA-A4AF3897F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0507-2E2A-8744-80F2-8ED9D804FFEE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0F68866-72F5-3F4F-AC3E-7B1FD323A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38722B0-AFC6-484D-B9D2-7624E5C79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D756-5D65-4C46-B2FA-18BA412F41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0746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C3E33C-A6B6-8B4B-91A5-CC06BDC7E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4C26728-F583-064E-8E3D-DBCC919B08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FCF1D9C-F01F-0945-AD2B-4CDF262FE3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8088B9AB-EB77-564B-884F-AFD1497F8E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13408CDB-785F-704F-91F7-B18EC65AEB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7158D33-B778-8E4A-B952-9C1F22BABE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0507-2E2A-8744-80F2-8ED9D804FFEE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988A0B5-3CC0-2842-B853-067366EE2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8C391F3-3C9A-3149-ABF8-D1804729A9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D756-5D65-4C46-B2FA-18BA412F41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1384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120CE2-A932-214D-A76C-954C0F5F7C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B55A6B8A-07E7-3344-963F-934485B60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0507-2E2A-8744-80F2-8ED9D804FFEE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BE10B8C-48A6-DC4B-978D-B8EAE397A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C5C2AC-F292-434D-91D0-65ED7C597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D756-5D65-4C46-B2FA-18BA412F41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867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3DA8B19-FB6D-0F46-AECC-71F556AE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0507-2E2A-8744-80F2-8ED9D804FFEE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AF60909-15E4-694E-828C-C5F21238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586D184-3BF1-3344-B65F-02A91D505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D756-5D65-4C46-B2FA-18BA412F41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8117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63F5D8-D34F-C245-9288-8C86D21CA6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86F9919-8FA2-8C40-AD3E-88824991B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2B53100-9CD3-9742-8E55-04E752DD8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C5FAAF9-C337-684E-94C4-1F51586BD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0507-2E2A-8744-80F2-8ED9D804FFEE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4B8B7F5-D45A-A045-A66F-F8328B084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9557F26-6759-9845-A953-683FF6017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D756-5D65-4C46-B2FA-18BA412F41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25405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0A1202B-E8D1-914F-ACD5-5E12751DC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1709D05-A24E-DE4C-98AD-63ABFC38A9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51EED33-4312-CD4B-9DB9-30D1600D90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070AE9A-20FD-984C-9EF7-67E0D80F6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BB0507-2E2A-8744-80F2-8ED9D804FFEE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09EBE51-C26D-A94F-B457-ECBC2C498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AACA14B-D966-1A48-ADAF-78F1B0738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1DD756-5D65-4C46-B2FA-18BA412F41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4621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FD4031F-E9AF-3B46-8104-F64FFC9D23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9745DDA-FB60-D047-B6AE-D78DF77AC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fr-FR"/>
              <a:t>Modifier les styles du texte du masque
Deuxième niveau
Troisième niveau
Quatrième niveau
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E91712F-04AF-F542-B098-76A291537D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B0507-2E2A-8744-80F2-8ED9D804FFEE}" type="datetimeFigureOut">
              <a:rPr lang="fr-FR" smtClean="0"/>
              <a:t>17/02/2022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B573D89-8502-AD4C-9DFA-EFE147251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6F8F5B1-6B1E-5942-B742-A12D4B8223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1DD756-5D65-4C46-B2FA-18BA412F415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184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.png"/><Relationship Id="rId7" Type="http://schemas.openxmlformats.org/officeDocument/2006/relationships/image" Target="../media/image23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25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30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9" Type="http://schemas.openxmlformats.org/officeDocument/2006/relationships/image" Target="../media/image1.png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34" Type="http://schemas.openxmlformats.org/officeDocument/2006/relationships/tags" Target="../tags/tag34.xml"/><Relationship Id="rId42" Type="http://schemas.openxmlformats.org/officeDocument/2006/relationships/image" Target="../media/image30.emf"/><Relationship Id="rId47" Type="http://schemas.openxmlformats.org/officeDocument/2006/relationships/image" Target="../media/image34.png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33" Type="http://schemas.openxmlformats.org/officeDocument/2006/relationships/tags" Target="../tags/tag33.xml"/><Relationship Id="rId38" Type="http://schemas.openxmlformats.org/officeDocument/2006/relationships/notesSlide" Target="../notesSlides/notesSlide14.xml"/><Relationship Id="rId46" Type="http://schemas.openxmlformats.org/officeDocument/2006/relationships/image" Target="../media/image33.JPG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tags" Target="../tags/tag29.xml"/><Relationship Id="rId41" Type="http://schemas.openxmlformats.org/officeDocument/2006/relationships/image" Target="../media/image29.jpeg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32" Type="http://schemas.openxmlformats.org/officeDocument/2006/relationships/tags" Target="../tags/tag32.xml"/><Relationship Id="rId37" Type="http://schemas.openxmlformats.org/officeDocument/2006/relationships/slideLayout" Target="../slideLayouts/slideLayout2.xml"/><Relationship Id="rId40" Type="http://schemas.openxmlformats.org/officeDocument/2006/relationships/image" Target="../media/image27.png"/><Relationship Id="rId45" Type="http://schemas.openxmlformats.org/officeDocument/2006/relationships/image" Target="../media/image32.png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36" Type="http://schemas.openxmlformats.org/officeDocument/2006/relationships/tags" Target="../tags/tag36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tags" Target="../tags/tag31.xml"/><Relationship Id="rId44" Type="http://schemas.openxmlformats.org/officeDocument/2006/relationships/image" Target="../media/image31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tags" Target="../tags/tag30.xml"/><Relationship Id="rId35" Type="http://schemas.openxmlformats.org/officeDocument/2006/relationships/tags" Target="../tags/tag35.xml"/><Relationship Id="rId43" Type="http://schemas.openxmlformats.org/officeDocument/2006/relationships/image" Target="../media/image23.emf"/><Relationship Id="rId48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tif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emf"/><Relationship Id="rId5" Type="http://schemas.openxmlformats.org/officeDocument/2006/relationships/image" Target="../media/image13.emf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16E1F3A-5643-A543-BED5-6D32FA0B385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" r="39271"/>
          <a:stretch/>
        </p:blipFill>
        <p:spPr>
          <a:xfrm>
            <a:off x="0" y="0"/>
            <a:ext cx="12192000" cy="6862763"/>
          </a:xfrm>
          <a:prstGeom prst="rect">
            <a:avLst/>
          </a:prstGeom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9CC02422-FBD7-734E-8B57-73F8E6FB6071}"/>
              </a:ext>
            </a:extLst>
          </p:cNvPr>
          <p:cNvGrpSpPr/>
          <p:nvPr/>
        </p:nvGrpSpPr>
        <p:grpSpPr>
          <a:xfrm>
            <a:off x="1157468" y="2673378"/>
            <a:ext cx="9801045" cy="758003"/>
            <a:chOff x="1157468" y="2673378"/>
            <a:chExt cx="9801045" cy="75800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5EF330F-0067-5641-91F7-AE60F26C1647}"/>
                </a:ext>
              </a:extLst>
            </p:cNvPr>
            <p:cNvSpPr/>
            <p:nvPr/>
          </p:nvSpPr>
          <p:spPr>
            <a:xfrm>
              <a:off x="1707395" y="2673378"/>
              <a:ext cx="877721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Arial Black Regular"/>
                </a:rPr>
                <a:t>INSTRUMENT DEVELOPMENT STATUS</a:t>
              </a:r>
            </a:p>
          </p:txBody>
        </p:sp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328C367D-B930-6841-976E-E5C107D7171C}"/>
                </a:ext>
              </a:extLst>
            </p:cNvPr>
            <p:cNvCxnSpPr>
              <a:cxnSpLocks/>
            </p:cNvCxnSpPr>
            <p:nvPr/>
          </p:nvCxnSpPr>
          <p:spPr>
            <a:xfrm>
              <a:off x="1157468" y="3431381"/>
              <a:ext cx="9801045" cy="0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Image 10">
            <a:extLst>
              <a:ext uri="{FF2B5EF4-FFF2-40B4-BE49-F238E27FC236}">
                <a16:creationId xmlns:a16="http://schemas.microsoft.com/office/drawing/2014/main" id="{A5B9C625-1C6A-FE47-A105-4689E9DC4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1279" y="-22225"/>
            <a:ext cx="4869442" cy="1358914"/>
          </a:xfrm>
          <a:prstGeom prst="rect">
            <a:avLst/>
          </a:prstGeom>
        </p:spPr>
      </p:pic>
      <p:grpSp>
        <p:nvGrpSpPr>
          <p:cNvPr id="15" name="Groupe 14">
            <a:extLst>
              <a:ext uri="{FF2B5EF4-FFF2-40B4-BE49-F238E27FC236}">
                <a16:creationId xmlns:a16="http://schemas.microsoft.com/office/drawing/2014/main" id="{A53FD600-36CF-4149-BE66-9549C0A4B0F2}"/>
              </a:ext>
            </a:extLst>
          </p:cNvPr>
          <p:cNvGrpSpPr/>
          <p:nvPr/>
        </p:nvGrpSpPr>
        <p:grpSpPr>
          <a:xfrm>
            <a:off x="1347878" y="3941525"/>
            <a:ext cx="9182010" cy="591302"/>
            <a:chOff x="687215" y="3095550"/>
            <a:chExt cx="9182010" cy="591302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858F1181-5227-BE4E-B542-B524886FD81D}"/>
                </a:ext>
              </a:extLst>
            </p:cNvPr>
            <p:cNvSpPr/>
            <p:nvPr/>
          </p:nvSpPr>
          <p:spPr>
            <a:xfrm>
              <a:off x="2228731" y="3095550"/>
              <a:ext cx="609897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  <a:latin typeface="Arial Black Regular"/>
                </a:rPr>
                <a:t>A.PENQUER . IASI-NG INSTRUMENT MANAGER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997E69B-9126-9846-A89C-1100CDB967CB}"/>
                </a:ext>
              </a:extLst>
            </p:cNvPr>
            <p:cNvSpPr/>
            <p:nvPr/>
          </p:nvSpPr>
          <p:spPr>
            <a:xfrm>
              <a:off x="687215" y="3379075"/>
              <a:ext cx="9182010" cy="30777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fr-FR" sz="1400" b="1" dirty="0">
                  <a:solidFill>
                    <a:schemeClr val="bg1"/>
                  </a:solidFill>
                  <a:latin typeface="Arial Black Regular"/>
                </a:rPr>
                <a:t>CENTRE NATIONAL D’ÉTUDES SPATIALES (TOULOUSE, FRANCE)</a:t>
              </a:r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143162B-AA12-BE47-90C6-4308E3153D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260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5D7D51C2-30BF-F543-9EC2-EC50A128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A5CFA98-9707-524F-9F64-7EF703CAF079}"/>
              </a:ext>
            </a:extLst>
          </p:cNvPr>
          <p:cNvSpPr txBox="1"/>
          <p:nvPr/>
        </p:nvSpPr>
        <p:spPr>
          <a:xfrm>
            <a:off x="305616" y="458491"/>
            <a:ext cx="7647405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Arial Black Regular"/>
              </a:rPr>
              <a:t>µ</a:t>
            </a:r>
            <a:r>
              <a:rPr lang="fr-FR" sz="3500" b="1" dirty="0">
                <a:solidFill>
                  <a:schemeClr val="bg1"/>
                </a:solidFill>
                <a:latin typeface="Arial Black Regular"/>
              </a:rPr>
              <a:t>VIBRATION CAMPAIGN</a:t>
            </a: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  <a:p>
            <a:endParaRPr lang="fr-FR" sz="3500" b="1" dirty="0">
              <a:solidFill>
                <a:srgbClr val="77B3BA"/>
              </a:solidFill>
              <a:latin typeface="Arial Black Regular"/>
            </a:endParaRP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E6E4D0-6AE9-344C-91B7-F64D35364280}"/>
              </a:ext>
            </a:extLst>
          </p:cNvPr>
          <p:cNvSpPr/>
          <p:nvPr/>
        </p:nvSpPr>
        <p:spPr>
          <a:xfrm>
            <a:off x="555515" y="1734743"/>
            <a:ext cx="7219945" cy="4044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204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  <a:latin typeface="Arial Black Regular"/>
              </a:rPr>
              <a:t>END-TO-END VALIDATION FOR THE INTERNAL CONTRIBUTORS</a:t>
            </a:r>
          </a:p>
          <a:p>
            <a:pPr indent="-57204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Black Regular"/>
              </a:rPr>
              <a:t>1 - </a:t>
            </a:r>
            <a:r>
              <a:rPr lang="en-US" dirty="0">
                <a:solidFill>
                  <a:schemeClr val="bg1"/>
                </a:solidFill>
                <a:latin typeface="Arial Regular"/>
              </a:rPr>
              <a:t>Mechanical transfer function at IFM interface on EM instrument</a:t>
            </a:r>
          </a:p>
          <a:p>
            <a:pPr indent="-57204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Black Regular"/>
              </a:rPr>
              <a:t>2 - </a:t>
            </a:r>
            <a:r>
              <a:rPr lang="en-US" dirty="0">
                <a:solidFill>
                  <a:schemeClr val="bg1"/>
                </a:solidFill>
                <a:latin typeface="Arial Regular"/>
              </a:rPr>
              <a:t>IFM sensitivity (</a:t>
            </a:r>
            <a:r>
              <a:rPr lang="en-US" dirty="0" err="1">
                <a:solidFill>
                  <a:schemeClr val="bg1"/>
                </a:solidFill>
                <a:latin typeface="Arial Regular"/>
              </a:rPr>
              <a:t>wafe</a:t>
            </a:r>
            <a:r>
              <a:rPr lang="en-US" dirty="0">
                <a:solidFill>
                  <a:schemeClr val="bg1"/>
                </a:solidFill>
                <a:latin typeface="Arial Regular"/>
              </a:rPr>
              <a:t> front tilt) on IFM EM</a:t>
            </a:r>
          </a:p>
          <a:p>
            <a:pPr indent="-57204">
              <a:spcAft>
                <a:spcPts val="600"/>
              </a:spcAft>
            </a:pPr>
            <a:r>
              <a:rPr lang="en-US" b="1" dirty="0">
                <a:solidFill>
                  <a:schemeClr val="bg1"/>
                </a:solidFill>
                <a:latin typeface="Arial Black Regular"/>
              </a:rPr>
              <a:t>3 - </a:t>
            </a:r>
            <a:r>
              <a:rPr lang="en-US" dirty="0">
                <a:solidFill>
                  <a:schemeClr val="bg1"/>
                </a:solidFill>
                <a:latin typeface="Arial Regular"/>
              </a:rPr>
              <a:t>Correction rate evaluation with sinus mode (IFA PFM)</a:t>
            </a:r>
          </a:p>
          <a:p>
            <a:pPr indent="-57204"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/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7F4EAF6-8A7B-C747-A802-7493407119BD}"/>
              </a:ext>
            </a:extLst>
          </p:cNvPr>
          <p:cNvCxnSpPr>
            <a:cxnSpLocks/>
          </p:cNvCxnSpPr>
          <p:nvPr/>
        </p:nvCxnSpPr>
        <p:spPr>
          <a:xfrm>
            <a:off x="417101" y="1860077"/>
            <a:ext cx="0" cy="1472774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e 49">
            <a:extLst>
              <a:ext uri="{FF2B5EF4-FFF2-40B4-BE49-F238E27FC236}">
                <a16:creationId xmlns:a16="http://schemas.microsoft.com/office/drawing/2014/main" id="{6CA34B38-AE3D-6B4A-8D9E-1A35E6D1A899}"/>
              </a:ext>
            </a:extLst>
          </p:cNvPr>
          <p:cNvGrpSpPr/>
          <p:nvPr/>
        </p:nvGrpSpPr>
        <p:grpSpPr>
          <a:xfrm>
            <a:off x="7890225" y="-9622"/>
            <a:ext cx="4303707" cy="6876000"/>
            <a:chOff x="7876371" y="0"/>
            <a:chExt cx="4301774" cy="6864537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9EAD2BDD-8161-3648-BBB9-83288EA46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76371" y="0"/>
              <a:ext cx="1085850" cy="6858000"/>
            </a:xfrm>
            <a:prstGeom prst="rect">
              <a:avLst/>
            </a:prstGeom>
          </p:spPr>
        </p:pic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0AC89A-CFE5-204F-B23B-FB25343565B5}"/>
                </a:ext>
              </a:extLst>
            </p:cNvPr>
            <p:cNvSpPr/>
            <p:nvPr/>
          </p:nvSpPr>
          <p:spPr>
            <a:xfrm>
              <a:off x="8437124" y="6536"/>
              <a:ext cx="3741021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DA1705E5-B621-9341-8BB7-B607A2A6154F}"/>
              </a:ext>
            </a:extLst>
          </p:cNvPr>
          <p:cNvSpPr/>
          <p:nvPr/>
        </p:nvSpPr>
        <p:spPr>
          <a:xfrm>
            <a:off x="555515" y="3941695"/>
            <a:ext cx="6399703" cy="4044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204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  <a:latin typeface="Arial Black Regular"/>
              </a:rPr>
              <a:t>INTERNAL CONTRIBUTORS BUDGET REDUCED BY A FACTOR OF 3 COMPARED TO CDR WORST CASE STATUS</a:t>
            </a:r>
          </a:p>
          <a:p>
            <a:pPr indent="-57204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Attenuated level at instrument level (MIB filtering)</a:t>
            </a:r>
          </a:p>
          <a:p>
            <a:pPr indent="-57204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IFM sensitivity increased by a factor of 2</a:t>
            </a:r>
          </a:p>
          <a:p>
            <a:pPr indent="-57204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Ground processing correction rate efficiency confirmed</a:t>
            </a:r>
          </a:p>
          <a:p>
            <a:pPr indent="-57204"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C991AC14-3D52-8C41-8CF5-D9A300C83B17}"/>
              </a:ext>
            </a:extLst>
          </p:cNvPr>
          <p:cNvCxnSpPr>
            <a:cxnSpLocks/>
          </p:cNvCxnSpPr>
          <p:nvPr/>
        </p:nvCxnSpPr>
        <p:spPr>
          <a:xfrm>
            <a:off x="417101" y="4067029"/>
            <a:ext cx="0" cy="1716254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4" name="Groupe 53">
            <a:extLst>
              <a:ext uri="{FF2B5EF4-FFF2-40B4-BE49-F238E27FC236}">
                <a16:creationId xmlns:a16="http://schemas.microsoft.com/office/drawing/2014/main" id="{EB02D16C-35CE-CF41-84BD-08F2A627F762}"/>
              </a:ext>
            </a:extLst>
          </p:cNvPr>
          <p:cNvGrpSpPr/>
          <p:nvPr/>
        </p:nvGrpSpPr>
        <p:grpSpPr>
          <a:xfrm>
            <a:off x="8776011" y="303204"/>
            <a:ext cx="2790672" cy="2855581"/>
            <a:chOff x="8776011" y="303204"/>
            <a:chExt cx="2790672" cy="2855581"/>
          </a:xfrm>
        </p:grpSpPr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5952562E-0B36-6947-BC71-6930F974D367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7771007" y="1623890"/>
              <a:ext cx="2855581" cy="214209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4113AF20-B368-994D-B084-CB25C318F3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6239" t="33482" r="20769" b="21921"/>
            <a:stretch/>
          </p:blipFill>
          <p:spPr>
            <a:xfrm>
              <a:off x="9217324" y="303204"/>
              <a:ext cx="2349359" cy="2855581"/>
            </a:xfrm>
            <a:prstGeom prst="rect">
              <a:avLst/>
            </a:prstGeom>
          </p:spPr>
        </p:pic>
        <p:grpSp>
          <p:nvGrpSpPr>
            <p:cNvPr id="51" name="Groupe 50">
              <a:extLst>
                <a:ext uri="{FF2B5EF4-FFF2-40B4-BE49-F238E27FC236}">
                  <a16:creationId xmlns:a16="http://schemas.microsoft.com/office/drawing/2014/main" id="{277FD128-B7AB-0F45-A81E-9833FCF74186}"/>
                </a:ext>
              </a:extLst>
            </p:cNvPr>
            <p:cNvGrpSpPr/>
            <p:nvPr/>
          </p:nvGrpSpPr>
          <p:grpSpPr>
            <a:xfrm>
              <a:off x="8776011" y="1494404"/>
              <a:ext cx="1489629" cy="648977"/>
              <a:chOff x="8776011" y="1494404"/>
              <a:chExt cx="1489629" cy="648977"/>
            </a:xfrm>
          </p:grpSpPr>
          <p:pic>
            <p:nvPicPr>
              <p:cNvPr id="12" name="Image 11">
                <a:extLst>
                  <a:ext uri="{FF2B5EF4-FFF2-40B4-BE49-F238E27FC236}">
                    <a16:creationId xmlns:a16="http://schemas.microsoft.com/office/drawing/2014/main" id="{30C8D2E0-821A-A14E-8197-30FCF6787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5300000">
                <a:off x="8776011" y="1494404"/>
                <a:ext cx="648977" cy="648977"/>
              </a:xfrm>
              <a:prstGeom prst="rect">
                <a:avLst/>
              </a:prstGeom>
            </p:spPr>
          </p:pic>
          <p:sp>
            <p:nvSpPr>
              <p:cNvPr id="10" name="ZoneTexte 9">
                <a:extLst>
                  <a:ext uri="{FF2B5EF4-FFF2-40B4-BE49-F238E27FC236}">
                    <a16:creationId xmlns:a16="http://schemas.microsoft.com/office/drawing/2014/main" id="{C09F2D1F-5D83-8246-9966-92BA3B04883C}"/>
                  </a:ext>
                </a:extLst>
              </p:cNvPr>
              <p:cNvSpPr txBox="1"/>
              <p:nvPr/>
            </p:nvSpPr>
            <p:spPr>
              <a:xfrm>
                <a:off x="8867537" y="1531313"/>
                <a:ext cx="139810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fr-FR" sz="3200" b="1" dirty="0">
                    <a:solidFill>
                      <a:srgbClr val="77B3BA"/>
                    </a:solidFill>
                    <a:latin typeface="Arial Black Regular"/>
                  </a:rPr>
                  <a:t>1</a:t>
                </a:r>
              </a:p>
            </p:txBody>
          </p:sp>
        </p:grpSp>
      </p:grpSp>
      <p:grpSp>
        <p:nvGrpSpPr>
          <p:cNvPr id="56" name="Groupe 55">
            <a:extLst>
              <a:ext uri="{FF2B5EF4-FFF2-40B4-BE49-F238E27FC236}">
                <a16:creationId xmlns:a16="http://schemas.microsoft.com/office/drawing/2014/main" id="{B663D99B-632C-1D41-AA2A-4E5756AE6C15}"/>
              </a:ext>
            </a:extLst>
          </p:cNvPr>
          <p:cNvGrpSpPr/>
          <p:nvPr/>
        </p:nvGrpSpPr>
        <p:grpSpPr>
          <a:xfrm>
            <a:off x="8874308" y="5156659"/>
            <a:ext cx="2749035" cy="1411209"/>
            <a:chOff x="8874308" y="5156659"/>
            <a:chExt cx="2749035" cy="1411209"/>
          </a:xfrm>
        </p:grpSpPr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D3FA1212-5917-BE42-AD30-B77622D10952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8557135" y="5698656"/>
              <a:ext cx="1411209" cy="327216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ABBB513C-2A2A-F345-9A28-92C62141EB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217324" y="5160236"/>
              <a:ext cx="2406019" cy="1407632"/>
            </a:xfrm>
            <a:prstGeom prst="rect">
              <a:avLst/>
            </a:prstGeom>
          </p:spPr>
        </p:pic>
        <p:pic>
          <p:nvPicPr>
            <p:cNvPr id="40" name="Image 39">
              <a:extLst>
                <a:ext uri="{FF2B5EF4-FFF2-40B4-BE49-F238E27FC236}">
                  <a16:creationId xmlns:a16="http://schemas.microsoft.com/office/drawing/2014/main" id="{540435EF-7732-B44A-B697-9ED21BD9A25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5300000">
              <a:off x="8874308" y="5526167"/>
              <a:ext cx="648977" cy="648977"/>
            </a:xfrm>
            <a:prstGeom prst="rect">
              <a:avLst/>
            </a:prstGeom>
          </p:spPr>
        </p:pic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610E3041-4CE6-3949-B05D-623CB809BEB3}"/>
                </a:ext>
              </a:extLst>
            </p:cNvPr>
            <p:cNvSpPr txBox="1"/>
            <p:nvPr/>
          </p:nvSpPr>
          <p:spPr>
            <a:xfrm>
              <a:off x="8971924" y="5559183"/>
              <a:ext cx="13981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77B3BA"/>
                  </a:solidFill>
                  <a:latin typeface="Arial Black Regular"/>
                </a:rPr>
                <a:t>3</a:t>
              </a:r>
            </a:p>
          </p:txBody>
        </p:sp>
      </p:grpSp>
      <p:grpSp>
        <p:nvGrpSpPr>
          <p:cNvPr id="55" name="Groupe 54">
            <a:extLst>
              <a:ext uri="{FF2B5EF4-FFF2-40B4-BE49-F238E27FC236}">
                <a16:creationId xmlns:a16="http://schemas.microsoft.com/office/drawing/2014/main" id="{18249834-0634-D546-A6A9-28FEAE10BB14}"/>
              </a:ext>
            </a:extLst>
          </p:cNvPr>
          <p:cNvGrpSpPr/>
          <p:nvPr/>
        </p:nvGrpSpPr>
        <p:grpSpPr>
          <a:xfrm>
            <a:off x="8839565" y="3247293"/>
            <a:ext cx="2727118" cy="1790110"/>
            <a:chOff x="8839565" y="3247293"/>
            <a:chExt cx="2727118" cy="1790110"/>
          </a:xfrm>
        </p:grpSpPr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36F602DD-E332-4542-A36F-A4A10B1F758A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8365587" y="3978740"/>
              <a:ext cx="1790110" cy="327216"/>
            </a:xfrm>
            <a:prstGeom prst="rect">
              <a:avLst/>
            </a:prstGeom>
          </p:spPr>
        </p:pic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0B7F396-103F-3E40-83AB-44A4A3782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49056" t="31476" r="21069" b="21860"/>
            <a:stretch/>
          </p:blipFill>
          <p:spPr>
            <a:xfrm>
              <a:off x="9217324" y="3247294"/>
              <a:ext cx="2349359" cy="1790109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AF639C02-7793-5645-866E-5AC32ADCE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5300000">
              <a:off x="8839565" y="3845771"/>
              <a:ext cx="648977" cy="648977"/>
            </a:xfrm>
            <a:prstGeom prst="rect">
              <a:avLst/>
            </a:prstGeom>
          </p:spPr>
        </p:pic>
        <p:sp>
          <p:nvSpPr>
            <p:cNvPr id="34" name="ZoneTexte 33">
              <a:extLst>
                <a:ext uri="{FF2B5EF4-FFF2-40B4-BE49-F238E27FC236}">
                  <a16:creationId xmlns:a16="http://schemas.microsoft.com/office/drawing/2014/main" id="{097324B6-7895-0E46-A5A6-718C47C01E17}"/>
                </a:ext>
              </a:extLst>
            </p:cNvPr>
            <p:cNvSpPr txBox="1"/>
            <p:nvPr/>
          </p:nvSpPr>
          <p:spPr>
            <a:xfrm>
              <a:off x="8951959" y="3876051"/>
              <a:ext cx="139810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3200" b="1" dirty="0">
                  <a:solidFill>
                    <a:srgbClr val="77B3BA"/>
                  </a:solidFill>
                  <a:latin typeface="Arial Black Regular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6919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uiExpand="1" build="allAtOnce"/>
      <p:bldP spid="2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5D7D51C2-30BF-F543-9EC2-EC50A128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id="{78649EAB-CE71-AA4F-BB9C-CBC1B2BF9069}"/>
              </a:ext>
            </a:extLst>
          </p:cNvPr>
          <p:cNvGrpSpPr/>
          <p:nvPr/>
        </p:nvGrpSpPr>
        <p:grpSpPr>
          <a:xfrm>
            <a:off x="6764517" y="-1"/>
            <a:ext cx="5418987" cy="6858001"/>
            <a:chOff x="6764517" y="-1"/>
            <a:chExt cx="5418987" cy="685800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0AC89A-CFE5-204F-B23B-FB25343565B5}"/>
                </a:ext>
              </a:extLst>
            </p:cNvPr>
            <p:cNvSpPr/>
            <p:nvPr/>
          </p:nvSpPr>
          <p:spPr>
            <a:xfrm>
              <a:off x="8000954" y="-1"/>
              <a:ext cx="4182550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8F04E070-E596-DD47-BD5C-D8084BBC4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64517" y="1597407"/>
              <a:ext cx="4930449" cy="4129445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DD7C6049-F863-3641-BEDA-81A0F8A17D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8208" t="56423" r="27043" b="21138"/>
            <a:stretch/>
          </p:blipFill>
          <p:spPr>
            <a:xfrm>
              <a:off x="7033565" y="1867880"/>
              <a:ext cx="4469361" cy="2218604"/>
            </a:xfrm>
            <a:prstGeom prst="rect">
              <a:avLst/>
            </a:prstGeom>
          </p:spPr>
        </p:pic>
      </p:grpSp>
      <p:sp>
        <p:nvSpPr>
          <p:cNvPr id="32" name="Rectangle 31">
            <a:extLst>
              <a:ext uri="{FF2B5EF4-FFF2-40B4-BE49-F238E27FC236}">
                <a16:creationId xmlns:a16="http://schemas.microsoft.com/office/drawing/2014/main" id="{B9067D90-3310-B54E-894C-C8F2EFFD011E}"/>
              </a:ext>
            </a:extLst>
          </p:cNvPr>
          <p:cNvSpPr/>
          <p:nvPr/>
        </p:nvSpPr>
        <p:spPr>
          <a:xfrm>
            <a:off x="555515" y="2123849"/>
            <a:ext cx="7219945" cy="4121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204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  <a:latin typeface="Arial Black Regular"/>
              </a:rPr>
              <a:t>UNEXPECTED FINDING</a:t>
            </a:r>
          </a:p>
          <a:p>
            <a:pPr indent="-57204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Scan revealed as a unexpected contributor</a:t>
            </a:r>
          </a:p>
          <a:p>
            <a:pPr indent="-57204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Due to SVC control loop</a:t>
            </a:r>
          </a:p>
          <a:p>
            <a:pPr indent="-57204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Has been corrected with a new control loop law</a:t>
            </a:r>
          </a:p>
          <a:p>
            <a:pPr indent="-57204"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/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AC09B42B-60C1-BA49-9553-34C6EFD1C0DD}"/>
              </a:ext>
            </a:extLst>
          </p:cNvPr>
          <p:cNvCxnSpPr>
            <a:cxnSpLocks/>
          </p:cNvCxnSpPr>
          <p:nvPr/>
        </p:nvCxnSpPr>
        <p:spPr>
          <a:xfrm>
            <a:off x="417101" y="2171363"/>
            <a:ext cx="0" cy="1298708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ectangle 33">
            <a:extLst>
              <a:ext uri="{FF2B5EF4-FFF2-40B4-BE49-F238E27FC236}">
                <a16:creationId xmlns:a16="http://schemas.microsoft.com/office/drawing/2014/main" id="{D775C703-9995-F34F-B6B9-F8DE6C4FDE7E}"/>
              </a:ext>
            </a:extLst>
          </p:cNvPr>
          <p:cNvSpPr/>
          <p:nvPr/>
        </p:nvSpPr>
        <p:spPr>
          <a:xfrm>
            <a:off x="555515" y="4000060"/>
            <a:ext cx="5640765" cy="2905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204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  <a:latin typeface="Arial Black Regular"/>
              </a:rPr>
              <a:t>VERY SUCCESSFUL AND USEFUL CAMPAIGN THAT CONFIRMED THE MODEL LIMITATIONS AND THE NEED TO TEST THE µVIBRATIONS</a:t>
            </a: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</p:txBody>
      </p:sp>
      <p:cxnSp>
        <p:nvCxnSpPr>
          <p:cNvPr id="35" name="Connecteur droit 34">
            <a:extLst>
              <a:ext uri="{FF2B5EF4-FFF2-40B4-BE49-F238E27FC236}">
                <a16:creationId xmlns:a16="http://schemas.microsoft.com/office/drawing/2014/main" id="{6B5BD0C3-059C-8849-A969-C070B9F666B6}"/>
              </a:ext>
            </a:extLst>
          </p:cNvPr>
          <p:cNvCxnSpPr>
            <a:cxnSpLocks/>
          </p:cNvCxnSpPr>
          <p:nvPr/>
        </p:nvCxnSpPr>
        <p:spPr>
          <a:xfrm>
            <a:off x="417101" y="4086484"/>
            <a:ext cx="0" cy="1049720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ZoneTexte 35">
            <a:extLst>
              <a:ext uri="{FF2B5EF4-FFF2-40B4-BE49-F238E27FC236}">
                <a16:creationId xmlns:a16="http://schemas.microsoft.com/office/drawing/2014/main" id="{D77B7AFB-8B20-2441-853F-9CEBD798083F}"/>
              </a:ext>
            </a:extLst>
          </p:cNvPr>
          <p:cNvSpPr txBox="1"/>
          <p:nvPr/>
        </p:nvSpPr>
        <p:spPr>
          <a:xfrm>
            <a:off x="305616" y="458491"/>
            <a:ext cx="72247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800" b="1" dirty="0">
                <a:solidFill>
                  <a:schemeClr val="bg1"/>
                </a:solidFill>
                <a:latin typeface="Arial Black Regular"/>
              </a:rPr>
              <a:t>µ</a:t>
            </a:r>
            <a:r>
              <a:rPr lang="fr-FR" sz="3500" b="1" dirty="0">
                <a:solidFill>
                  <a:schemeClr val="bg1"/>
                </a:solidFill>
                <a:latin typeface="Arial Black Regular"/>
              </a:rPr>
              <a:t>VIBRATION CAMPAIGN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E9EFB510-718E-AE40-9D75-657AAEA88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9323" y="6145289"/>
            <a:ext cx="1633340" cy="5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644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5D7D51C2-30BF-F543-9EC2-EC50A128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A5CFA98-9707-524F-9F64-7EF703CAF079}"/>
              </a:ext>
            </a:extLst>
          </p:cNvPr>
          <p:cNvSpPr txBox="1"/>
          <p:nvPr/>
        </p:nvSpPr>
        <p:spPr>
          <a:xfrm>
            <a:off x="280913" y="430804"/>
            <a:ext cx="11056291" cy="5216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dirty="0">
                <a:solidFill>
                  <a:schemeClr val="bg1"/>
                </a:solidFill>
                <a:latin typeface="Arial Black Regular"/>
              </a:rPr>
              <a:t>EM INSTRUMENT EMC CAMPAIGN AND FUNCTIONAL TESTS</a:t>
            </a:r>
          </a:p>
          <a:p>
            <a:endParaRPr lang="fr-FR" sz="4800" b="1" dirty="0">
              <a:solidFill>
                <a:schemeClr val="bg1"/>
              </a:solidFill>
              <a:latin typeface="Arial Black Regular"/>
            </a:endParaRP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  <a:p>
            <a:endParaRPr lang="fr-FR" sz="3500" b="1" dirty="0">
              <a:solidFill>
                <a:srgbClr val="77B3BA"/>
              </a:solidFill>
              <a:latin typeface="Arial Black Regular"/>
            </a:endParaRP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9067D90-3310-B54E-894C-C8F2EFFD011E}"/>
              </a:ext>
            </a:extLst>
          </p:cNvPr>
          <p:cNvSpPr/>
          <p:nvPr/>
        </p:nvSpPr>
        <p:spPr>
          <a:xfrm>
            <a:off x="555515" y="1890387"/>
            <a:ext cx="7219945" cy="10643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204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  <a:latin typeface="Arial Black Regular"/>
              </a:rPr>
              <a:t>EMC (CONDUCTED EMISSION) CAMPAIGN</a:t>
            </a:r>
          </a:p>
          <a:p>
            <a:pPr indent="-57204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Level as expected from subunits testing</a:t>
            </a:r>
          </a:p>
          <a:p>
            <a:pPr indent="-57204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Very small NC already presented and considered as acceptable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AC09B42B-60C1-BA49-9553-34C6EFD1C0DD}"/>
              </a:ext>
            </a:extLst>
          </p:cNvPr>
          <p:cNvCxnSpPr>
            <a:cxnSpLocks/>
          </p:cNvCxnSpPr>
          <p:nvPr/>
        </p:nvCxnSpPr>
        <p:spPr>
          <a:xfrm>
            <a:off x="417101" y="1937901"/>
            <a:ext cx="0" cy="955906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E4E91CA8-6441-7D47-93BB-9A31DCB28039}"/>
              </a:ext>
            </a:extLst>
          </p:cNvPr>
          <p:cNvSpPr/>
          <p:nvPr/>
        </p:nvSpPr>
        <p:spPr>
          <a:xfrm>
            <a:off x="555514" y="3287931"/>
            <a:ext cx="12192001" cy="2126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204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  <a:latin typeface="Arial Black Regular"/>
              </a:rPr>
              <a:t>FUNCTIONAL TESTS AND SW CORRECTION</a:t>
            </a:r>
          </a:p>
          <a:p>
            <a:pPr indent="-57204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Procedure validation with only few limitations compared to PFM configuration</a:t>
            </a:r>
          </a:p>
          <a:p>
            <a:pPr indent="-57204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Some anomalies detected and corrected or under correction for PFM</a:t>
            </a:r>
          </a:p>
          <a:p>
            <a:pPr indent="-57204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Successful campaign </a:t>
            </a:r>
            <a:r>
              <a:rPr lang="en-US" dirty="0" err="1">
                <a:solidFill>
                  <a:schemeClr val="bg1"/>
                </a:solidFill>
                <a:latin typeface="Arial Regular"/>
              </a:rPr>
              <a:t>securising</a:t>
            </a:r>
            <a:r>
              <a:rPr lang="en-US" dirty="0">
                <a:solidFill>
                  <a:schemeClr val="bg1"/>
                </a:solidFill>
                <a:latin typeface="Arial Regular"/>
              </a:rPr>
              <a:t> the PFM planning</a:t>
            </a:r>
          </a:p>
          <a:p>
            <a:pPr indent="-57204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EM now delivered to SAT to validate SAT procedures</a:t>
            </a: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</p:txBody>
      </p: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C6DE0142-690E-374B-8C1B-C2E979B94BCD}"/>
              </a:ext>
            </a:extLst>
          </p:cNvPr>
          <p:cNvCxnSpPr>
            <a:cxnSpLocks/>
          </p:cNvCxnSpPr>
          <p:nvPr/>
        </p:nvCxnSpPr>
        <p:spPr>
          <a:xfrm>
            <a:off x="417100" y="3374353"/>
            <a:ext cx="0" cy="1586753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78351675-4935-E146-B50B-B2B6A8995434}"/>
              </a:ext>
            </a:extLst>
          </p:cNvPr>
          <p:cNvSpPr/>
          <p:nvPr/>
        </p:nvSpPr>
        <p:spPr>
          <a:xfrm>
            <a:off x="555514" y="5487009"/>
            <a:ext cx="12192001" cy="1418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204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  <a:latin typeface="Arial Black Regular"/>
              </a:rPr>
              <a:t>CURRENT MEASUREMENT WITH REPRESENTATIVE SAT LCL</a:t>
            </a:r>
          </a:p>
          <a:p>
            <a:pPr indent="-57204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Steady state and peak current measured in all modes</a:t>
            </a:r>
          </a:p>
          <a:p>
            <a:pPr indent="-57204"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857C31BA-0DA7-FB4B-BC5B-F071240E292A}"/>
              </a:ext>
            </a:extLst>
          </p:cNvPr>
          <p:cNvCxnSpPr>
            <a:cxnSpLocks/>
          </p:cNvCxnSpPr>
          <p:nvPr/>
        </p:nvCxnSpPr>
        <p:spPr>
          <a:xfrm>
            <a:off x="417100" y="5573431"/>
            <a:ext cx="0" cy="499708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D1239AF8-7497-4B4C-8D19-926529144BE3}"/>
              </a:ext>
            </a:extLst>
          </p:cNvPr>
          <p:cNvSpPr/>
          <p:nvPr/>
        </p:nvSpPr>
        <p:spPr>
          <a:xfrm>
            <a:off x="10238282" y="6536"/>
            <a:ext cx="1939863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553E2967-BC5E-DE45-9AC5-922A96C689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9323" y="6145289"/>
            <a:ext cx="1633340" cy="5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087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90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0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uiExpand="1" build="p"/>
      <p:bldP spid="12" grpId="0" uiExpand="1" build="p"/>
      <p:bldP spid="15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5D7D51C2-30BF-F543-9EC2-EC50A1282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A5CFA98-9707-524F-9F64-7EF703CAF079}"/>
              </a:ext>
            </a:extLst>
          </p:cNvPr>
          <p:cNvSpPr txBox="1"/>
          <p:nvPr/>
        </p:nvSpPr>
        <p:spPr>
          <a:xfrm>
            <a:off x="280913" y="430804"/>
            <a:ext cx="10555700" cy="1217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60"/>
              </a:lnSpc>
            </a:pPr>
            <a:r>
              <a:rPr lang="fr-FR" sz="3500" b="1" dirty="0">
                <a:solidFill>
                  <a:schemeClr val="bg1"/>
                </a:solidFill>
                <a:latin typeface="Arial Black Regular"/>
              </a:rPr>
              <a:t>PFM INTEGRATION/ALIGNMENT ACTIVITIES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9067D90-3310-B54E-894C-C8F2EFFD011E}"/>
              </a:ext>
            </a:extLst>
          </p:cNvPr>
          <p:cNvSpPr/>
          <p:nvPr/>
        </p:nvSpPr>
        <p:spPr>
          <a:xfrm>
            <a:off x="562207" y="1980212"/>
            <a:ext cx="5003659" cy="1341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204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  <a:latin typeface="Arial Black Regular"/>
              </a:rPr>
              <a:t>SUBUNITS LEVEL</a:t>
            </a:r>
          </a:p>
          <a:p>
            <a:pPr indent="-57204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FPCA and IFM integration and alignment</a:t>
            </a:r>
          </a:p>
          <a:p>
            <a:pPr indent="-57204">
              <a:spcAft>
                <a:spcPts val="6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Telescopes alignment: done but with more iterations than expected</a:t>
            </a: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AC09B42B-60C1-BA49-9553-34C6EFD1C0DD}"/>
              </a:ext>
            </a:extLst>
          </p:cNvPr>
          <p:cNvCxnSpPr>
            <a:cxnSpLocks/>
          </p:cNvCxnSpPr>
          <p:nvPr/>
        </p:nvCxnSpPr>
        <p:spPr>
          <a:xfrm>
            <a:off x="423793" y="2027726"/>
            <a:ext cx="0" cy="1217496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e 4">
            <a:extLst>
              <a:ext uri="{FF2B5EF4-FFF2-40B4-BE49-F238E27FC236}">
                <a16:creationId xmlns:a16="http://schemas.microsoft.com/office/drawing/2014/main" id="{F683B45E-0883-7544-BCBA-6485F41661B2}"/>
              </a:ext>
            </a:extLst>
          </p:cNvPr>
          <p:cNvGrpSpPr/>
          <p:nvPr/>
        </p:nvGrpSpPr>
        <p:grpSpPr>
          <a:xfrm>
            <a:off x="6228316" y="6536"/>
            <a:ext cx="5949828" cy="6858001"/>
            <a:chOff x="6228316" y="6536"/>
            <a:chExt cx="5949828" cy="685800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36D6D5D-7831-8B47-849C-0B8787B447CB}"/>
                </a:ext>
              </a:extLst>
            </p:cNvPr>
            <p:cNvSpPr/>
            <p:nvPr/>
          </p:nvSpPr>
          <p:spPr>
            <a:xfrm>
              <a:off x="9786025" y="6536"/>
              <a:ext cx="2392119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69A558FE-BA28-6246-9FBC-57220CA6C1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28316" y="2169067"/>
              <a:ext cx="4930449" cy="4129445"/>
            </a:xfrm>
            <a:prstGeom prst="rect">
              <a:avLst/>
            </a:prstGeom>
          </p:spPr>
        </p:pic>
      </p:grpSp>
      <p:pic>
        <p:nvPicPr>
          <p:cNvPr id="10" name="IASI-NG_animation_assemblage_EN">
            <a:hlinkClick r:id="" action="ppaction://media"/>
            <a:extLst>
              <a:ext uri="{FF2B5EF4-FFF2-40B4-BE49-F238E27FC236}">
                <a16:creationId xmlns:a16="http://schemas.microsoft.com/office/drawing/2014/main" id="{0F0710B9-CDB1-8744-A3BC-2FC66958B83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89442" y="2336534"/>
            <a:ext cx="4608196" cy="259211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BC78A40-E747-844B-8E16-872B1C662514}"/>
              </a:ext>
            </a:extLst>
          </p:cNvPr>
          <p:cNvSpPr/>
          <p:nvPr/>
        </p:nvSpPr>
        <p:spPr>
          <a:xfrm>
            <a:off x="562207" y="3804726"/>
            <a:ext cx="5003659" cy="3059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204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  <a:latin typeface="Arial Black Regular"/>
              </a:rPr>
              <a:t>SUBUNITS INTEGRATION ON MIB</a:t>
            </a: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/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C442DFC2-1526-B841-B31B-5EF080BD96E6}"/>
              </a:ext>
            </a:extLst>
          </p:cNvPr>
          <p:cNvCxnSpPr>
            <a:cxnSpLocks/>
          </p:cNvCxnSpPr>
          <p:nvPr/>
        </p:nvCxnSpPr>
        <p:spPr>
          <a:xfrm>
            <a:off x="423793" y="3852240"/>
            <a:ext cx="8097" cy="365041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2CBF62CA-025C-D041-9ED7-15BF0E1B26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9323" y="6145289"/>
            <a:ext cx="1633340" cy="5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101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0"/>
                            </p:stCondLst>
                            <p:childTnLst>
                              <p:par>
                                <p:cTn id="3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2980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8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13" grpId="0"/>
      <p:bldP spid="32" grpId="0" build="p"/>
      <p:bldP spid="2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5D7D51C2-30BF-F543-9EC2-EC50A128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A5CFA98-9707-524F-9F64-7EF703CAF079}"/>
              </a:ext>
            </a:extLst>
          </p:cNvPr>
          <p:cNvSpPr txBox="1"/>
          <p:nvPr/>
        </p:nvSpPr>
        <p:spPr>
          <a:xfrm>
            <a:off x="280913" y="430804"/>
            <a:ext cx="10555700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460"/>
              </a:lnSpc>
            </a:pPr>
            <a:r>
              <a:rPr lang="fr-FR" sz="3500" b="1" dirty="0">
                <a:solidFill>
                  <a:schemeClr val="bg1"/>
                </a:solidFill>
                <a:latin typeface="Arial Black Regular"/>
              </a:rPr>
              <a:t>PFM INTEGRATION/ALIGNMENT ACTIVITIES</a:t>
            </a:r>
          </a:p>
          <a:p>
            <a:endParaRPr lang="fr-FR" sz="3500" b="1" dirty="0">
              <a:solidFill>
                <a:srgbClr val="77B3BA"/>
              </a:solidFill>
              <a:latin typeface="Arial Black Regular"/>
            </a:endParaRP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B9067D90-3310-B54E-894C-C8F2EFFD011E}"/>
              </a:ext>
            </a:extLst>
          </p:cNvPr>
          <p:cNvSpPr/>
          <p:nvPr/>
        </p:nvSpPr>
        <p:spPr>
          <a:xfrm>
            <a:off x="419326" y="1980212"/>
            <a:ext cx="5584811" cy="4719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204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  <a:latin typeface="Arial Black Regular"/>
              </a:rPr>
              <a:t>METROLOGY ALIGNMENT</a:t>
            </a:r>
          </a:p>
          <a:p>
            <a:pPr indent="-57204">
              <a:spcAft>
                <a:spcPts val="1200"/>
              </a:spcAft>
            </a:pPr>
            <a:r>
              <a:rPr lang="en-US" dirty="0" err="1">
                <a:solidFill>
                  <a:schemeClr val="bg1"/>
                </a:solidFill>
                <a:latin typeface="Arial Regular"/>
              </a:rPr>
              <a:t>Securisation</a:t>
            </a:r>
            <a:r>
              <a:rPr lang="en-US" dirty="0">
                <a:solidFill>
                  <a:schemeClr val="bg1"/>
                </a:solidFill>
                <a:latin typeface="Arial Regular"/>
              </a:rPr>
              <a:t> activities to insure best alignment and to check the margins</a:t>
            </a:r>
          </a:p>
          <a:p>
            <a:pPr indent="-57204"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Emission heads aligned after ITA integration on MIB</a:t>
            </a:r>
          </a:p>
          <a:p>
            <a:pPr indent="-57204"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Reception heads aligned after ATA integration on MIB</a:t>
            </a:r>
          </a:p>
          <a:p>
            <a:pPr indent="-57204"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Overall alignment is very good. Only central reception head presents low </a:t>
            </a:r>
            <a:r>
              <a:rPr lang="en-US" dirty="0" err="1">
                <a:solidFill>
                  <a:schemeClr val="bg1"/>
                </a:solidFill>
                <a:latin typeface="Arial Regular"/>
              </a:rPr>
              <a:t>vigneting</a:t>
            </a:r>
            <a:r>
              <a:rPr lang="en-US" dirty="0">
                <a:solidFill>
                  <a:schemeClr val="bg1"/>
                </a:solidFill>
                <a:latin typeface="Arial Regular"/>
              </a:rPr>
              <a:t> margin</a:t>
            </a:r>
          </a:p>
          <a:p>
            <a:pPr indent="-57204">
              <a:spcAft>
                <a:spcPts val="12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Alignment will be re-assessed after mechanical test</a:t>
            </a: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</p:txBody>
      </p:sp>
      <p:cxnSp>
        <p:nvCxnSpPr>
          <p:cNvPr id="33" name="Connecteur droit 32">
            <a:extLst>
              <a:ext uri="{FF2B5EF4-FFF2-40B4-BE49-F238E27FC236}">
                <a16:creationId xmlns:a16="http://schemas.microsoft.com/office/drawing/2014/main" id="{AC09B42B-60C1-BA49-9553-34C6EFD1C0DD}"/>
              </a:ext>
            </a:extLst>
          </p:cNvPr>
          <p:cNvCxnSpPr>
            <a:cxnSpLocks/>
          </p:cNvCxnSpPr>
          <p:nvPr/>
        </p:nvCxnSpPr>
        <p:spPr>
          <a:xfrm>
            <a:off x="280914" y="2027726"/>
            <a:ext cx="10542" cy="3115774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836D6D5D-7831-8B47-849C-0B8787B447CB}"/>
              </a:ext>
            </a:extLst>
          </p:cNvPr>
          <p:cNvSpPr/>
          <p:nvPr/>
        </p:nvSpPr>
        <p:spPr>
          <a:xfrm>
            <a:off x="9786025" y="6536"/>
            <a:ext cx="2405975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98F76F1-698B-724F-B734-C394E85ACBB4}"/>
              </a:ext>
            </a:extLst>
          </p:cNvPr>
          <p:cNvSpPr/>
          <p:nvPr/>
        </p:nvSpPr>
        <p:spPr>
          <a:xfrm>
            <a:off x="419327" y="5682823"/>
            <a:ext cx="5003659" cy="3413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204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  <a:latin typeface="Arial Black Regular"/>
              </a:rPr>
              <a:t>I-OH INTEGRATION NOW COMPLETED</a:t>
            </a:r>
          </a:p>
          <a:p>
            <a:pPr indent="-57204"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6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/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</p:txBody>
      </p:sp>
      <p:cxnSp>
        <p:nvCxnSpPr>
          <p:cNvPr id="25" name="Connecteur droit 24">
            <a:extLst>
              <a:ext uri="{FF2B5EF4-FFF2-40B4-BE49-F238E27FC236}">
                <a16:creationId xmlns:a16="http://schemas.microsoft.com/office/drawing/2014/main" id="{9F725CAB-ED65-4549-81BC-6BF5A00076CE}"/>
              </a:ext>
            </a:extLst>
          </p:cNvPr>
          <p:cNvCxnSpPr>
            <a:cxnSpLocks/>
          </p:cNvCxnSpPr>
          <p:nvPr/>
        </p:nvCxnSpPr>
        <p:spPr>
          <a:xfrm flipH="1">
            <a:off x="279990" y="5588355"/>
            <a:ext cx="1792" cy="495031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5">
            <a:extLst>
              <a:ext uri="{FF2B5EF4-FFF2-40B4-BE49-F238E27FC236}">
                <a16:creationId xmlns:a16="http://schemas.microsoft.com/office/drawing/2014/main" id="{063D279B-35C6-D04D-BFB5-F3CE4F049CE4}"/>
              </a:ext>
            </a:extLst>
          </p:cNvPr>
          <p:cNvGrpSpPr/>
          <p:nvPr/>
        </p:nvGrpSpPr>
        <p:grpSpPr>
          <a:xfrm>
            <a:off x="6500371" y="1562792"/>
            <a:ext cx="5665694" cy="4338917"/>
            <a:chOff x="6500371" y="1562792"/>
            <a:chExt cx="5665694" cy="433891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4AB815A-1751-564D-A49C-4A50D5EB1846}"/>
                </a:ext>
              </a:extLst>
            </p:cNvPr>
            <p:cNvSpPr/>
            <p:nvPr/>
          </p:nvSpPr>
          <p:spPr>
            <a:xfrm>
              <a:off x="6500371" y="1562792"/>
              <a:ext cx="5665694" cy="43389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Picture 4">
              <a:extLst>
                <a:ext uri="{FF2B5EF4-FFF2-40B4-BE49-F238E27FC236}">
                  <a16:creationId xmlns:a16="http://schemas.microsoft.com/office/drawing/2014/main" id="{6FCA0074-1D32-E84D-8637-7F311C9289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3628" y="3805200"/>
              <a:ext cx="2461697" cy="16383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A3DCED81-4219-EC40-84D8-4E2528CCF0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14905"/>
            <a:stretch/>
          </p:blipFill>
          <p:spPr>
            <a:xfrm>
              <a:off x="9423195" y="3808642"/>
              <a:ext cx="2410652" cy="1634957"/>
            </a:xfrm>
            <a:prstGeom prst="rect">
              <a:avLst/>
            </a:prstGeom>
          </p:spPr>
        </p:pic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5FB66C63-E0EC-0742-906D-03A797207464}"/>
                </a:ext>
              </a:extLst>
            </p:cNvPr>
            <p:cNvGrpSpPr/>
            <p:nvPr/>
          </p:nvGrpSpPr>
          <p:grpSpPr>
            <a:xfrm>
              <a:off x="6833628" y="1980212"/>
              <a:ext cx="5000219" cy="1700300"/>
              <a:chOff x="5860296" y="3552636"/>
              <a:chExt cx="3023231" cy="1028035"/>
            </a:xfrm>
          </p:grpSpPr>
          <p:pic>
            <p:nvPicPr>
              <p:cNvPr id="11" name="Image 10">
                <a:extLst>
                  <a:ext uri="{FF2B5EF4-FFF2-40B4-BE49-F238E27FC236}">
                    <a16:creationId xmlns:a16="http://schemas.microsoft.com/office/drawing/2014/main" id="{92BE2862-3F3F-CE44-9A5E-37BFEC9415AA}"/>
                  </a:ext>
                </a:extLst>
              </p:cNvPr>
              <p:cNvPicPr/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425999" y="3560325"/>
                <a:ext cx="1457528" cy="1020346"/>
              </a:xfrm>
              <a:prstGeom prst="rect">
                <a:avLst/>
              </a:prstGeom>
            </p:spPr>
          </p:pic>
          <p:pic>
            <p:nvPicPr>
              <p:cNvPr id="16" name="Image 15">
                <a:extLst>
                  <a:ext uri="{FF2B5EF4-FFF2-40B4-BE49-F238E27FC236}">
                    <a16:creationId xmlns:a16="http://schemas.microsoft.com/office/drawing/2014/main" id="{0E94744B-C26A-9342-BCF4-7F04F964C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860296" y="3552636"/>
                <a:ext cx="1485045" cy="1028035"/>
              </a:xfrm>
              <a:prstGeom prst="rect">
                <a:avLst/>
              </a:prstGeom>
            </p:spPr>
          </p:pic>
        </p:grpSp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6C8B95A8-3B2A-A243-ABA8-A9C4F944F4D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9323" y="6145289"/>
            <a:ext cx="1633340" cy="5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200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2" grpId="0" uiExpand="1" build="p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" name="Connecteur droit 108">
            <a:extLst>
              <a:ext uri="{FF2B5EF4-FFF2-40B4-BE49-F238E27FC236}">
                <a16:creationId xmlns:a16="http://schemas.microsoft.com/office/drawing/2014/main" id="{6DEE0BD1-1AF1-4448-ADD1-975228407E1A}"/>
              </a:ext>
            </a:extLst>
          </p:cNvPr>
          <p:cNvCxnSpPr>
            <a:cxnSpLocks/>
          </p:cNvCxnSpPr>
          <p:nvPr/>
        </p:nvCxnSpPr>
        <p:spPr>
          <a:xfrm flipH="1">
            <a:off x="9214231" y="1447052"/>
            <a:ext cx="5434" cy="5106581"/>
          </a:xfrm>
          <a:prstGeom prst="line">
            <a:avLst/>
          </a:prstGeom>
          <a:ln w="34925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5D7D51C2-30BF-F543-9EC2-EC50A1282412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0" y="0"/>
            <a:ext cx="12192000" cy="1438135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A5CFA98-9707-524F-9F64-7EF703CAF079}"/>
              </a:ext>
            </a:extLst>
          </p:cNvPr>
          <p:cNvSpPr txBox="1"/>
          <p:nvPr/>
        </p:nvSpPr>
        <p:spPr>
          <a:xfrm>
            <a:off x="182234" y="205413"/>
            <a:ext cx="12192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>
                <a:solidFill>
                  <a:schemeClr val="bg1"/>
                </a:solidFill>
                <a:latin typeface="Arial Black Regular"/>
              </a:rPr>
              <a:t>COMPLETED MILESTONES SINCE CDR AND REMAINING ACTIVITIES UNTIL DELIVERY </a:t>
            </a:r>
          </a:p>
        </p:txBody>
      </p:sp>
      <p:grpSp>
        <p:nvGrpSpPr>
          <p:cNvPr id="127" name="Groupe 126">
            <a:extLst>
              <a:ext uri="{FF2B5EF4-FFF2-40B4-BE49-F238E27FC236}">
                <a16:creationId xmlns:a16="http://schemas.microsoft.com/office/drawing/2014/main" id="{3A696737-8235-8844-8ABE-4B8F7EBF272D}"/>
              </a:ext>
            </a:extLst>
          </p:cNvPr>
          <p:cNvGrpSpPr/>
          <p:nvPr/>
        </p:nvGrpSpPr>
        <p:grpSpPr>
          <a:xfrm>
            <a:off x="-155643" y="3561022"/>
            <a:ext cx="12543915" cy="343815"/>
            <a:chOff x="-155643" y="3561022"/>
            <a:chExt cx="12543915" cy="343815"/>
          </a:xfrm>
        </p:grpSpPr>
        <p:sp>
          <p:nvSpPr>
            <p:cNvPr id="15" name="OTLSHAPE_TB_00000000000000000000000000000000_ScaleContainer">
              <a:extLst>
                <a:ext uri="{FF2B5EF4-FFF2-40B4-BE49-F238E27FC236}">
                  <a16:creationId xmlns:a16="http://schemas.microsoft.com/office/drawing/2014/main" id="{38F6BD19-09AD-2B42-B824-D2C4F0D46F80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 bwMode="auto">
            <a:xfrm>
              <a:off x="-155643" y="3564179"/>
              <a:ext cx="3177575" cy="3406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8700000"/>
              </a:lightRig>
            </a:scene3d>
            <a:sp3d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0" name="OTLSHAPE_TB_00000000000000000000000000000000_ScaleContainer">
              <a:extLst>
                <a:ext uri="{FF2B5EF4-FFF2-40B4-BE49-F238E27FC236}">
                  <a16:creationId xmlns:a16="http://schemas.microsoft.com/office/drawing/2014/main" id="{9DB19DE3-1E32-C74A-83CF-3F474343914C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 bwMode="auto">
            <a:xfrm>
              <a:off x="3046918" y="3561022"/>
              <a:ext cx="6346001" cy="3406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8700000"/>
              </a:lightRig>
            </a:scene3d>
            <a:sp3d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51" name="OTLSHAPE_TB_00000000000000000000000000000000_ScaleContainer">
              <a:extLst>
                <a:ext uri="{FF2B5EF4-FFF2-40B4-BE49-F238E27FC236}">
                  <a16:creationId xmlns:a16="http://schemas.microsoft.com/office/drawing/2014/main" id="{C09D730A-E63C-174C-927D-EFB060BB4FE2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 bwMode="auto">
            <a:xfrm>
              <a:off x="9433559" y="3561022"/>
              <a:ext cx="2954713" cy="340658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scene3d>
              <a:camera prst="orthographicFront"/>
              <a:lightRig rig="threePt" dir="t">
                <a:rot lat="0" lon="0" rev="8700000"/>
              </a:lightRig>
            </a:scene3d>
            <a:sp3d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900" b="1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Tahoma" pitchFamily="34" charset="0"/>
              </a:endParaRPr>
            </a:p>
          </p:txBody>
        </p:sp>
        <p:sp>
          <p:nvSpPr>
            <p:cNvPr id="22" name="OTLSHAPE_TB_00000000000000000000000000000000_TimescaleInterval1">
              <a:extLst>
                <a:ext uri="{FF2B5EF4-FFF2-40B4-BE49-F238E27FC236}">
                  <a16:creationId xmlns:a16="http://schemas.microsoft.com/office/drawing/2014/main" id="{0493C72F-10A7-2D4D-A815-584B61BBE3F7}"/>
                </a:ext>
              </a:extLst>
            </p:cNvPr>
            <p:cNvSpPr txBox="1"/>
            <p:nvPr>
              <p:custDataLst>
                <p:tags r:id="rId15"/>
              </p:custDataLst>
            </p:nvPr>
          </p:nvSpPr>
          <p:spPr>
            <a:xfrm>
              <a:off x="7320583" y="3622378"/>
              <a:ext cx="363369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18" dirty="0">
                  <a:solidFill>
                    <a:schemeClr val="bg1"/>
                  </a:solidFill>
                  <a:latin typeface="Arial Black Regular"/>
                </a:rPr>
                <a:t>Sep</a:t>
              </a:r>
            </a:p>
          </p:txBody>
        </p:sp>
        <p:sp>
          <p:nvSpPr>
            <p:cNvPr id="23" name="OTLSHAPE_TB_00000000000000000000000000000000_TimescaleInterval2">
              <a:extLst>
                <a:ext uri="{FF2B5EF4-FFF2-40B4-BE49-F238E27FC236}">
                  <a16:creationId xmlns:a16="http://schemas.microsoft.com/office/drawing/2014/main" id="{DE5B9164-088A-9544-B77D-E224F87BF36C}"/>
                </a:ext>
              </a:extLst>
            </p:cNvPr>
            <p:cNvSpPr txBox="1"/>
            <p:nvPr>
              <p:custDataLst>
                <p:tags r:id="rId16"/>
              </p:custDataLst>
            </p:nvPr>
          </p:nvSpPr>
          <p:spPr>
            <a:xfrm>
              <a:off x="7860440" y="3622378"/>
              <a:ext cx="340991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22" dirty="0">
                  <a:solidFill>
                    <a:schemeClr val="bg1"/>
                  </a:solidFill>
                  <a:latin typeface="Arial Black Regular"/>
                </a:rPr>
                <a:t>Oct</a:t>
              </a:r>
            </a:p>
          </p:txBody>
        </p:sp>
        <p:sp>
          <p:nvSpPr>
            <p:cNvPr id="24" name="OTLSHAPE_TB_00000000000000000000000000000000_TimescaleInterval3">
              <a:extLst>
                <a:ext uri="{FF2B5EF4-FFF2-40B4-BE49-F238E27FC236}">
                  <a16:creationId xmlns:a16="http://schemas.microsoft.com/office/drawing/2014/main" id="{AA2642F3-A695-B943-AE2C-DF83A5397AB5}"/>
                </a:ext>
              </a:extLst>
            </p:cNvPr>
            <p:cNvSpPr txBox="1"/>
            <p:nvPr>
              <p:custDataLst>
                <p:tags r:id="rId17"/>
              </p:custDataLst>
            </p:nvPr>
          </p:nvSpPr>
          <p:spPr>
            <a:xfrm>
              <a:off x="8365095" y="3622378"/>
              <a:ext cx="364459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20" dirty="0">
                  <a:solidFill>
                    <a:schemeClr val="bg1"/>
                  </a:solidFill>
                  <a:latin typeface="Arial Black Regular"/>
                </a:rPr>
                <a:t>Nov</a:t>
              </a:r>
            </a:p>
          </p:txBody>
        </p:sp>
        <p:sp>
          <p:nvSpPr>
            <p:cNvPr id="26" name="OTLSHAPE_TB_00000000000000000000000000000000_TimescaleInterval10">
              <a:extLst>
                <a:ext uri="{FF2B5EF4-FFF2-40B4-BE49-F238E27FC236}">
                  <a16:creationId xmlns:a16="http://schemas.microsoft.com/office/drawing/2014/main" id="{1EA9E1FE-726F-834C-ACE3-A0B539058C50}"/>
                </a:ext>
              </a:extLst>
            </p:cNvPr>
            <p:cNvSpPr txBox="1"/>
            <p:nvPr>
              <p:custDataLst>
                <p:tags r:id="rId18"/>
              </p:custDataLst>
            </p:nvPr>
          </p:nvSpPr>
          <p:spPr>
            <a:xfrm>
              <a:off x="386311" y="3622378"/>
              <a:ext cx="371255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18" dirty="0">
                  <a:solidFill>
                    <a:schemeClr val="bg1"/>
                  </a:solidFill>
                  <a:latin typeface="Arial Black Regular"/>
                </a:rPr>
                <a:t>Aug</a:t>
              </a:r>
            </a:p>
          </p:txBody>
        </p:sp>
        <p:sp>
          <p:nvSpPr>
            <p:cNvPr id="27" name="OTLSHAPE_TB_00000000000000000000000000000000_TimescaleInterval1">
              <a:extLst>
                <a:ext uri="{FF2B5EF4-FFF2-40B4-BE49-F238E27FC236}">
                  <a16:creationId xmlns:a16="http://schemas.microsoft.com/office/drawing/2014/main" id="{7A241248-53A6-524C-9F77-D367038CC6BA}"/>
                </a:ext>
              </a:extLst>
            </p:cNvPr>
            <p:cNvSpPr txBox="1"/>
            <p:nvPr>
              <p:custDataLst>
                <p:tags r:id="rId19"/>
              </p:custDataLst>
            </p:nvPr>
          </p:nvSpPr>
          <p:spPr>
            <a:xfrm>
              <a:off x="929374" y="3622378"/>
              <a:ext cx="363369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18" dirty="0">
                  <a:solidFill>
                    <a:schemeClr val="bg1"/>
                  </a:solidFill>
                  <a:latin typeface="Arial Black Regular"/>
                </a:rPr>
                <a:t>Sep</a:t>
              </a:r>
            </a:p>
          </p:txBody>
        </p:sp>
        <p:sp>
          <p:nvSpPr>
            <p:cNvPr id="28" name="OTLSHAPE_TB_00000000000000000000000000000000_TimescaleInterval2">
              <a:extLst>
                <a:ext uri="{FF2B5EF4-FFF2-40B4-BE49-F238E27FC236}">
                  <a16:creationId xmlns:a16="http://schemas.microsoft.com/office/drawing/2014/main" id="{EB4A8F78-0091-2942-9A0B-67309F086078}"/>
                </a:ext>
              </a:extLst>
            </p:cNvPr>
            <p:cNvSpPr txBox="1"/>
            <p:nvPr>
              <p:custDataLst>
                <p:tags r:id="rId20"/>
              </p:custDataLst>
            </p:nvPr>
          </p:nvSpPr>
          <p:spPr>
            <a:xfrm>
              <a:off x="1469231" y="3622378"/>
              <a:ext cx="340991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22" dirty="0">
                  <a:solidFill>
                    <a:schemeClr val="bg1"/>
                  </a:solidFill>
                  <a:latin typeface="Arial Black Regular"/>
                </a:rPr>
                <a:t>Oct</a:t>
              </a:r>
            </a:p>
          </p:txBody>
        </p:sp>
        <p:sp>
          <p:nvSpPr>
            <p:cNvPr id="29" name="OTLSHAPE_TB_00000000000000000000000000000000_TimescaleInterval3">
              <a:extLst>
                <a:ext uri="{FF2B5EF4-FFF2-40B4-BE49-F238E27FC236}">
                  <a16:creationId xmlns:a16="http://schemas.microsoft.com/office/drawing/2014/main" id="{FF1A2479-8F96-4B4F-A509-B38D253FFB01}"/>
                </a:ext>
              </a:extLst>
            </p:cNvPr>
            <p:cNvSpPr txBox="1"/>
            <p:nvPr>
              <p:custDataLst>
                <p:tags r:id="rId21"/>
              </p:custDataLst>
            </p:nvPr>
          </p:nvSpPr>
          <p:spPr>
            <a:xfrm>
              <a:off x="1973886" y="3622378"/>
              <a:ext cx="364459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20" dirty="0">
                  <a:solidFill>
                    <a:schemeClr val="bg1"/>
                  </a:solidFill>
                  <a:latin typeface="Arial Black Regular"/>
                </a:rPr>
                <a:t>Nov</a:t>
              </a:r>
            </a:p>
          </p:txBody>
        </p:sp>
        <p:sp>
          <p:nvSpPr>
            <p:cNvPr id="30" name="OTLSHAPE_TB_00000000000000000000000000000000_TimescaleInterval4">
              <a:extLst>
                <a:ext uri="{FF2B5EF4-FFF2-40B4-BE49-F238E27FC236}">
                  <a16:creationId xmlns:a16="http://schemas.microsoft.com/office/drawing/2014/main" id="{F4A833C0-097F-1E40-BCF3-4AA54D7BC841}"/>
                </a:ext>
              </a:extLst>
            </p:cNvPr>
            <p:cNvSpPr txBox="1"/>
            <p:nvPr>
              <p:custDataLst>
                <p:tags r:id="rId22"/>
              </p:custDataLst>
            </p:nvPr>
          </p:nvSpPr>
          <p:spPr>
            <a:xfrm>
              <a:off x="2549843" y="3622378"/>
              <a:ext cx="371448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22" dirty="0">
                  <a:solidFill>
                    <a:schemeClr val="bg1"/>
                  </a:solidFill>
                  <a:latin typeface="Arial Black Regular"/>
                </a:rPr>
                <a:t>Dec</a:t>
              </a:r>
            </a:p>
          </p:txBody>
        </p:sp>
        <p:sp>
          <p:nvSpPr>
            <p:cNvPr id="31" name="OTLSHAPE_TB_00000000000000000000000000000000_TimescaleInterval5">
              <a:extLst>
                <a:ext uri="{FF2B5EF4-FFF2-40B4-BE49-F238E27FC236}">
                  <a16:creationId xmlns:a16="http://schemas.microsoft.com/office/drawing/2014/main" id="{38EC1584-D078-EC48-85A8-6F5B5843058F}"/>
                </a:ext>
              </a:extLst>
            </p:cNvPr>
            <p:cNvSpPr txBox="1"/>
            <p:nvPr>
              <p:custDataLst>
                <p:tags r:id="rId23"/>
              </p:custDataLst>
            </p:nvPr>
          </p:nvSpPr>
          <p:spPr>
            <a:xfrm>
              <a:off x="3096176" y="3622378"/>
              <a:ext cx="349904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20" dirty="0">
                  <a:solidFill>
                    <a:schemeClr val="bg1"/>
                  </a:solidFill>
                  <a:latin typeface="Arial Black Regular"/>
                </a:rPr>
                <a:t>Jan</a:t>
              </a:r>
            </a:p>
          </p:txBody>
        </p:sp>
        <p:sp>
          <p:nvSpPr>
            <p:cNvPr id="34" name="OTLSHAPE_TB_00000000000000000000000000000000_TimescaleInterval6">
              <a:extLst>
                <a:ext uri="{FF2B5EF4-FFF2-40B4-BE49-F238E27FC236}">
                  <a16:creationId xmlns:a16="http://schemas.microsoft.com/office/drawing/2014/main" id="{9107E2E7-86FC-C647-8501-9C67FCD37E2E}"/>
                </a:ext>
              </a:extLst>
            </p:cNvPr>
            <p:cNvSpPr txBox="1"/>
            <p:nvPr>
              <p:custDataLst>
                <p:tags r:id="rId24"/>
              </p:custDataLst>
            </p:nvPr>
          </p:nvSpPr>
          <p:spPr>
            <a:xfrm>
              <a:off x="3558319" y="3622378"/>
              <a:ext cx="345864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18" dirty="0">
                  <a:solidFill>
                    <a:schemeClr val="bg1"/>
                  </a:solidFill>
                  <a:latin typeface="Arial Black Regular"/>
                </a:rPr>
                <a:t>Feb</a:t>
              </a:r>
            </a:p>
          </p:txBody>
        </p:sp>
        <p:sp>
          <p:nvSpPr>
            <p:cNvPr id="35" name="OTLSHAPE_TB_00000000000000000000000000000000_TimescaleInterval7">
              <a:extLst>
                <a:ext uri="{FF2B5EF4-FFF2-40B4-BE49-F238E27FC236}">
                  <a16:creationId xmlns:a16="http://schemas.microsoft.com/office/drawing/2014/main" id="{9EFC19D6-AA18-8743-9608-F0CF274ACADB}"/>
                </a:ext>
              </a:extLst>
            </p:cNvPr>
            <p:cNvSpPr txBox="1"/>
            <p:nvPr>
              <p:custDataLst>
                <p:tags r:id="rId25"/>
              </p:custDataLst>
            </p:nvPr>
          </p:nvSpPr>
          <p:spPr>
            <a:xfrm>
              <a:off x="4088558" y="3622378"/>
              <a:ext cx="363369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18" dirty="0">
                  <a:solidFill>
                    <a:schemeClr val="bg1"/>
                  </a:solidFill>
                  <a:latin typeface="Arial Black Regular"/>
                </a:rPr>
                <a:t>Mar</a:t>
              </a:r>
            </a:p>
          </p:txBody>
        </p:sp>
        <p:sp>
          <p:nvSpPr>
            <p:cNvPr id="36" name="OTLSHAPE_TB_00000000000000000000000000000000_TimescaleInterval8">
              <a:extLst>
                <a:ext uri="{FF2B5EF4-FFF2-40B4-BE49-F238E27FC236}">
                  <a16:creationId xmlns:a16="http://schemas.microsoft.com/office/drawing/2014/main" id="{E9708117-08E9-124A-AEF6-046DCE0B08E5}"/>
                </a:ext>
              </a:extLst>
            </p:cNvPr>
            <p:cNvSpPr txBox="1"/>
            <p:nvPr>
              <p:custDataLst>
                <p:tags r:id="rId26"/>
              </p:custDataLst>
            </p:nvPr>
          </p:nvSpPr>
          <p:spPr>
            <a:xfrm>
              <a:off x="4650857" y="3622378"/>
              <a:ext cx="335989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18" dirty="0">
                  <a:solidFill>
                    <a:schemeClr val="bg1"/>
                  </a:solidFill>
                  <a:latin typeface="Arial Black Regular"/>
                </a:rPr>
                <a:t>Apr</a:t>
              </a:r>
            </a:p>
          </p:txBody>
        </p:sp>
        <p:sp>
          <p:nvSpPr>
            <p:cNvPr id="37" name="OTLSHAPE_TB_00000000000000000000000000000000_TimescaleInterval9">
              <a:extLst>
                <a:ext uri="{FF2B5EF4-FFF2-40B4-BE49-F238E27FC236}">
                  <a16:creationId xmlns:a16="http://schemas.microsoft.com/office/drawing/2014/main" id="{46E7399C-1943-AA4C-965D-E1056BC3B71B}"/>
                </a:ext>
              </a:extLst>
            </p:cNvPr>
            <p:cNvSpPr txBox="1"/>
            <p:nvPr>
              <p:custDataLst>
                <p:tags r:id="rId27"/>
              </p:custDataLst>
            </p:nvPr>
          </p:nvSpPr>
          <p:spPr>
            <a:xfrm>
              <a:off x="5176287" y="3622378"/>
              <a:ext cx="392223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18" dirty="0">
                  <a:solidFill>
                    <a:schemeClr val="bg1"/>
                  </a:solidFill>
                  <a:latin typeface="Arial Black Regular"/>
                </a:rPr>
                <a:t>May</a:t>
              </a:r>
            </a:p>
          </p:txBody>
        </p:sp>
        <p:sp>
          <p:nvSpPr>
            <p:cNvPr id="38" name="OTLSHAPE_TB_00000000000000000000000000000000_TimescaleInterval10">
              <a:extLst>
                <a:ext uri="{FF2B5EF4-FFF2-40B4-BE49-F238E27FC236}">
                  <a16:creationId xmlns:a16="http://schemas.microsoft.com/office/drawing/2014/main" id="{0CD25FE0-7D31-B94F-9E69-A5E1CDEC1C0E}"/>
                </a:ext>
              </a:extLst>
            </p:cNvPr>
            <p:cNvSpPr txBox="1"/>
            <p:nvPr>
              <p:custDataLst>
                <p:tags r:id="rId28"/>
              </p:custDataLst>
            </p:nvPr>
          </p:nvSpPr>
          <p:spPr>
            <a:xfrm>
              <a:off x="5786676" y="3622378"/>
              <a:ext cx="349135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18" dirty="0">
                  <a:solidFill>
                    <a:schemeClr val="bg1"/>
                  </a:solidFill>
                  <a:latin typeface="Arial Black Regular"/>
                </a:rPr>
                <a:t>Jun</a:t>
              </a:r>
            </a:p>
          </p:txBody>
        </p:sp>
        <p:sp>
          <p:nvSpPr>
            <p:cNvPr id="39" name="OTLSHAPE_TB_00000000000000000000000000000000_TimescaleInterval9">
              <a:extLst>
                <a:ext uri="{FF2B5EF4-FFF2-40B4-BE49-F238E27FC236}">
                  <a16:creationId xmlns:a16="http://schemas.microsoft.com/office/drawing/2014/main" id="{3CA2FD69-250C-9F41-ADC2-5C6B92B20A0B}"/>
                </a:ext>
              </a:extLst>
            </p:cNvPr>
            <p:cNvSpPr txBox="1"/>
            <p:nvPr>
              <p:custDataLst>
                <p:tags r:id="rId29"/>
              </p:custDataLst>
            </p:nvPr>
          </p:nvSpPr>
          <p:spPr>
            <a:xfrm>
              <a:off x="6247986" y="3622378"/>
              <a:ext cx="397994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18" dirty="0">
                  <a:solidFill>
                    <a:schemeClr val="bg1"/>
                  </a:solidFill>
                  <a:latin typeface="Arial Black Regular"/>
                </a:rPr>
                <a:t>July</a:t>
              </a:r>
            </a:p>
          </p:txBody>
        </p:sp>
        <p:sp>
          <p:nvSpPr>
            <p:cNvPr id="40" name="OTLSHAPE_TB_00000000000000000000000000000000_TimescaleInterval10">
              <a:extLst>
                <a:ext uri="{FF2B5EF4-FFF2-40B4-BE49-F238E27FC236}">
                  <a16:creationId xmlns:a16="http://schemas.microsoft.com/office/drawing/2014/main" id="{F087B84B-D19F-D44E-9F41-C5BBC2B7940D}"/>
                </a:ext>
              </a:extLst>
            </p:cNvPr>
            <p:cNvSpPr txBox="1"/>
            <p:nvPr>
              <p:custDataLst>
                <p:tags r:id="rId30"/>
              </p:custDataLst>
            </p:nvPr>
          </p:nvSpPr>
          <p:spPr>
            <a:xfrm>
              <a:off x="6777520" y="3622378"/>
              <a:ext cx="371255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18" dirty="0">
                  <a:solidFill>
                    <a:schemeClr val="bg1"/>
                  </a:solidFill>
                  <a:latin typeface="Arial Black Regular"/>
                </a:rPr>
                <a:t>Aug</a:t>
              </a:r>
            </a:p>
          </p:txBody>
        </p:sp>
        <p:sp>
          <p:nvSpPr>
            <p:cNvPr id="41" name="OTLSHAPE_TB_00000000000000000000000000000000_TimescaleInterval4">
              <a:extLst>
                <a:ext uri="{FF2B5EF4-FFF2-40B4-BE49-F238E27FC236}">
                  <a16:creationId xmlns:a16="http://schemas.microsoft.com/office/drawing/2014/main" id="{B83EBEEC-3BDD-1241-BF28-A9389AA57798}"/>
                </a:ext>
              </a:extLst>
            </p:cNvPr>
            <p:cNvSpPr txBox="1"/>
            <p:nvPr>
              <p:custDataLst>
                <p:tags r:id="rId31"/>
              </p:custDataLst>
            </p:nvPr>
          </p:nvSpPr>
          <p:spPr>
            <a:xfrm>
              <a:off x="8941052" y="3622378"/>
              <a:ext cx="371448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22" dirty="0">
                  <a:solidFill>
                    <a:schemeClr val="bg1"/>
                  </a:solidFill>
                  <a:latin typeface="Arial Black Regular"/>
                </a:rPr>
                <a:t>Dec</a:t>
              </a:r>
            </a:p>
          </p:txBody>
        </p:sp>
        <p:sp>
          <p:nvSpPr>
            <p:cNvPr id="42" name="OTLSHAPE_TB_00000000000000000000000000000000_TimescaleInterval5">
              <a:extLst>
                <a:ext uri="{FF2B5EF4-FFF2-40B4-BE49-F238E27FC236}">
                  <a16:creationId xmlns:a16="http://schemas.microsoft.com/office/drawing/2014/main" id="{052A443F-0F62-C643-B35A-BA816898C2A1}"/>
                </a:ext>
              </a:extLst>
            </p:cNvPr>
            <p:cNvSpPr txBox="1"/>
            <p:nvPr>
              <p:custDataLst>
                <p:tags r:id="rId32"/>
              </p:custDataLst>
            </p:nvPr>
          </p:nvSpPr>
          <p:spPr>
            <a:xfrm>
              <a:off x="9487385" y="3622378"/>
              <a:ext cx="349904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20" dirty="0">
                  <a:solidFill>
                    <a:schemeClr val="bg1"/>
                  </a:solidFill>
                  <a:latin typeface="Arial Black Regular"/>
                </a:rPr>
                <a:t>Jan</a:t>
              </a:r>
            </a:p>
          </p:txBody>
        </p:sp>
        <p:sp>
          <p:nvSpPr>
            <p:cNvPr id="43" name="OTLSHAPE_TB_00000000000000000000000000000000_TimescaleInterval6">
              <a:extLst>
                <a:ext uri="{FF2B5EF4-FFF2-40B4-BE49-F238E27FC236}">
                  <a16:creationId xmlns:a16="http://schemas.microsoft.com/office/drawing/2014/main" id="{04D7601C-9166-2B48-A8D5-31BDFE25AF80}"/>
                </a:ext>
              </a:extLst>
            </p:cNvPr>
            <p:cNvSpPr txBox="1"/>
            <p:nvPr>
              <p:custDataLst>
                <p:tags r:id="rId33"/>
              </p:custDataLst>
            </p:nvPr>
          </p:nvSpPr>
          <p:spPr>
            <a:xfrm>
              <a:off x="9949528" y="3622378"/>
              <a:ext cx="345864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18" dirty="0">
                  <a:solidFill>
                    <a:schemeClr val="bg1"/>
                  </a:solidFill>
                  <a:latin typeface="Arial Black Regular"/>
                </a:rPr>
                <a:t>Feb</a:t>
              </a:r>
            </a:p>
          </p:txBody>
        </p:sp>
        <p:sp>
          <p:nvSpPr>
            <p:cNvPr id="44" name="OTLSHAPE_TB_00000000000000000000000000000000_TimescaleInterval7">
              <a:extLst>
                <a:ext uri="{FF2B5EF4-FFF2-40B4-BE49-F238E27FC236}">
                  <a16:creationId xmlns:a16="http://schemas.microsoft.com/office/drawing/2014/main" id="{9A7A4993-5261-9845-BA48-051344D957F0}"/>
                </a:ext>
              </a:extLst>
            </p:cNvPr>
            <p:cNvSpPr txBox="1"/>
            <p:nvPr>
              <p:custDataLst>
                <p:tags r:id="rId34"/>
              </p:custDataLst>
            </p:nvPr>
          </p:nvSpPr>
          <p:spPr>
            <a:xfrm>
              <a:off x="10479767" y="3622378"/>
              <a:ext cx="363369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18" dirty="0">
                  <a:solidFill>
                    <a:schemeClr val="bg1"/>
                  </a:solidFill>
                  <a:latin typeface="Arial Black Regular"/>
                </a:rPr>
                <a:t>Mar</a:t>
              </a:r>
            </a:p>
          </p:txBody>
        </p:sp>
        <p:sp>
          <p:nvSpPr>
            <p:cNvPr id="45" name="OTLSHAPE_TB_00000000000000000000000000000000_TimescaleInterval8">
              <a:extLst>
                <a:ext uri="{FF2B5EF4-FFF2-40B4-BE49-F238E27FC236}">
                  <a16:creationId xmlns:a16="http://schemas.microsoft.com/office/drawing/2014/main" id="{7969121B-3F4E-C142-B674-7E30D9F7F0CD}"/>
                </a:ext>
              </a:extLst>
            </p:cNvPr>
            <p:cNvSpPr txBox="1"/>
            <p:nvPr>
              <p:custDataLst>
                <p:tags r:id="rId35"/>
              </p:custDataLst>
            </p:nvPr>
          </p:nvSpPr>
          <p:spPr>
            <a:xfrm>
              <a:off x="11042066" y="3622378"/>
              <a:ext cx="335989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18" dirty="0">
                  <a:solidFill>
                    <a:schemeClr val="bg1"/>
                  </a:solidFill>
                  <a:latin typeface="Arial Black Regular"/>
                </a:rPr>
                <a:t>Apr</a:t>
              </a:r>
            </a:p>
          </p:txBody>
        </p:sp>
        <p:sp>
          <p:nvSpPr>
            <p:cNvPr id="46" name="OTLSHAPE_TB_00000000000000000000000000000000_TimescaleInterval9">
              <a:extLst>
                <a:ext uri="{FF2B5EF4-FFF2-40B4-BE49-F238E27FC236}">
                  <a16:creationId xmlns:a16="http://schemas.microsoft.com/office/drawing/2014/main" id="{914B5689-12BC-7E4D-91C9-EA44620CAA60}"/>
                </a:ext>
              </a:extLst>
            </p:cNvPr>
            <p:cNvSpPr txBox="1"/>
            <p:nvPr>
              <p:custDataLst>
                <p:tags r:id="rId36"/>
              </p:custDataLst>
            </p:nvPr>
          </p:nvSpPr>
          <p:spPr>
            <a:xfrm>
              <a:off x="11567494" y="3622378"/>
              <a:ext cx="392223" cy="215444"/>
            </a:xfrm>
            <a:prstGeom prst="rect">
              <a:avLst/>
            </a:prstGeom>
            <a:noFill/>
          </p:spPr>
          <p:txBody>
            <a:bodyPr vert="horz" wrap="none" lIns="0" tIns="0" rIns="0" bIns="0" rtlCol="0" anchor="b" anchorCtr="0">
              <a:spAutoFit/>
            </a:bodyPr>
            <a:lstStyle/>
            <a:p>
              <a:r>
                <a:rPr lang="en-GB" sz="1400" b="1" spc="-18" dirty="0">
                  <a:solidFill>
                    <a:schemeClr val="bg1"/>
                  </a:solidFill>
                  <a:latin typeface="Arial Black Regular"/>
                </a:rPr>
                <a:t>May</a:t>
              </a:r>
            </a:p>
          </p:txBody>
        </p:sp>
      </p:grpSp>
      <p:sp>
        <p:nvSpPr>
          <p:cNvPr id="47" name="OTLSHAPE_TB_00000000000000000000000000000000_ScaleMarking2">
            <a:extLst>
              <a:ext uri="{FF2B5EF4-FFF2-40B4-BE49-F238E27FC236}">
                <a16:creationId xmlns:a16="http://schemas.microsoft.com/office/drawing/2014/main" id="{109E19A6-CD91-844F-940D-4AE705E600D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386311" y="3343157"/>
            <a:ext cx="470642" cy="2154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GB" sz="1400" b="1" spc="-20" dirty="0">
                <a:solidFill>
                  <a:schemeClr val="bg1">
                    <a:lumMod val="75000"/>
                  </a:schemeClr>
                </a:solidFill>
                <a:latin typeface="Arial Black Regular"/>
              </a:rPr>
              <a:t>2020</a:t>
            </a:r>
          </a:p>
        </p:txBody>
      </p:sp>
      <p:sp>
        <p:nvSpPr>
          <p:cNvPr id="48" name="OTLSHAPE_TB_00000000000000000000000000000000_ScaleMarking2">
            <a:extLst>
              <a:ext uri="{FF2B5EF4-FFF2-40B4-BE49-F238E27FC236}">
                <a16:creationId xmlns:a16="http://schemas.microsoft.com/office/drawing/2014/main" id="{1421B505-8721-3246-873A-0D544BB93C6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 rot="10800000" flipV="1">
            <a:off x="3001896" y="3343157"/>
            <a:ext cx="470642" cy="2154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GB" sz="1400" b="1" spc="-20" dirty="0">
                <a:solidFill>
                  <a:schemeClr val="bg1">
                    <a:lumMod val="75000"/>
                  </a:schemeClr>
                </a:solidFill>
                <a:latin typeface="Arial Black Regular"/>
              </a:rPr>
              <a:t>2021</a:t>
            </a:r>
          </a:p>
        </p:txBody>
      </p:sp>
      <p:sp>
        <p:nvSpPr>
          <p:cNvPr id="49" name="OTLSHAPE_TB_00000000000000000000000000000000_ScaleMarking2">
            <a:extLst>
              <a:ext uri="{FF2B5EF4-FFF2-40B4-BE49-F238E27FC236}">
                <a16:creationId xmlns:a16="http://schemas.microsoft.com/office/drawing/2014/main" id="{8EEA51EE-FC42-7D49-A43B-1F14B59FC13D}"/>
              </a:ext>
            </a:extLst>
          </p:cNvPr>
          <p:cNvSpPr txBox="1"/>
          <p:nvPr>
            <p:custDataLst>
              <p:tags r:id="rId3"/>
            </p:custDataLst>
          </p:nvPr>
        </p:nvSpPr>
        <p:spPr>
          <a:xfrm rot="10800000" flipV="1">
            <a:off x="9477641" y="3343158"/>
            <a:ext cx="470642" cy="215444"/>
          </a:xfrm>
          <a:prstGeom prst="rect">
            <a:avLst/>
          </a:prstGeom>
          <a:noFill/>
        </p:spPr>
        <p:txBody>
          <a:bodyPr vert="horz" wrap="none" lIns="0" tIns="0" rIns="0" bIns="0" rtlCol="0" anchor="ctr" anchorCtr="0">
            <a:spAutoFit/>
          </a:bodyPr>
          <a:lstStyle/>
          <a:p>
            <a:r>
              <a:rPr lang="en-GB" sz="1400" b="1" spc="-20" dirty="0">
                <a:solidFill>
                  <a:schemeClr val="bg1">
                    <a:lumMod val="75000"/>
                  </a:schemeClr>
                </a:solidFill>
                <a:latin typeface="Arial Black Regular"/>
              </a:rPr>
              <a:t>2022</a:t>
            </a:r>
          </a:p>
        </p:txBody>
      </p:sp>
      <p:grpSp>
        <p:nvGrpSpPr>
          <p:cNvPr id="128" name="Groupe 127">
            <a:extLst>
              <a:ext uri="{FF2B5EF4-FFF2-40B4-BE49-F238E27FC236}">
                <a16:creationId xmlns:a16="http://schemas.microsoft.com/office/drawing/2014/main" id="{9EE9F07C-21BE-5142-B01C-11F2D965D3A3}"/>
              </a:ext>
            </a:extLst>
          </p:cNvPr>
          <p:cNvGrpSpPr/>
          <p:nvPr/>
        </p:nvGrpSpPr>
        <p:grpSpPr>
          <a:xfrm>
            <a:off x="136840" y="1475462"/>
            <a:ext cx="2503716" cy="294509"/>
            <a:chOff x="136840" y="1475462"/>
            <a:chExt cx="2503716" cy="294509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AF929869-B1A2-E149-8B75-AD9EFE815AFB}"/>
                </a:ext>
              </a:extLst>
            </p:cNvPr>
            <p:cNvSpPr/>
            <p:nvPr/>
          </p:nvSpPr>
          <p:spPr>
            <a:xfrm>
              <a:off x="136840" y="1501021"/>
              <a:ext cx="2503716" cy="268950"/>
            </a:xfrm>
            <a:prstGeom prst="rect">
              <a:avLst/>
            </a:prstGeom>
            <a:solidFill>
              <a:srgbClr val="77B3BA"/>
            </a:solidFill>
            <a:ln w="28575">
              <a:solidFill>
                <a:srgbClr val="77B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1625E3C-B240-A144-BA60-E6F202DA66F6}"/>
                </a:ext>
              </a:extLst>
            </p:cNvPr>
            <p:cNvSpPr/>
            <p:nvPr/>
          </p:nvSpPr>
          <p:spPr>
            <a:xfrm>
              <a:off x="436844" y="1475462"/>
              <a:ext cx="1928925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300" spc="-8" dirty="0">
                  <a:solidFill>
                    <a:schemeClr val="bg1"/>
                  </a:solidFill>
                  <a:latin typeface="Arial Regular"/>
                </a:rPr>
                <a:t>IFM EM MECH/THERM</a:t>
              </a:r>
            </a:p>
          </p:txBody>
        </p:sp>
      </p:grpSp>
      <p:pic>
        <p:nvPicPr>
          <p:cNvPr id="64" name="Image 63">
            <a:extLst>
              <a:ext uri="{FF2B5EF4-FFF2-40B4-BE49-F238E27FC236}">
                <a16:creationId xmlns:a16="http://schemas.microsoft.com/office/drawing/2014/main" id="{0328430D-A940-B847-8582-28F503D32557}"/>
              </a:ext>
            </a:extLst>
          </p:cNvPr>
          <p:cNvPicPr>
            <a:picLocks noChangeAspect="1"/>
          </p:cNvPicPr>
          <p:nvPr/>
        </p:nvPicPr>
        <p:blipFill rotWithShape="1">
          <a:blip r:embed="rId39"/>
          <a:srcRect b="77993"/>
          <a:stretch/>
        </p:blipFill>
        <p:spPr>
          <a:xfrm>
            <a:off x="0" y="6732000"/>
            <a:ext cx="12192000" cy="156118"/>
          </a:xfrm>
          <a:prstGeom prst="rect">
            <a:avLst/>
          </a:prstGeom>
        </p:spPr>
      </p:pic>
      <p:grpSp>
        <p:nvGrpSpPr>
          <p:cNvPr id="130" name="Groupe 129">
            <a:extLst>
              <a:ext uri="{FF2B5EF4-FFF2-40B4-BE49-F238E27FC236}">
                <a16:creationId xmlns:a16="http://schemas.microsoft.com/office/drawing/2014/main" id="{FCB880BB-F735-0643-9F31-662C24A6FEF3}"/>
              </a:ext>
            </a:extLst>
          </p:cNvPr>
          <p:cNvGrpSpPr/>
          <p:nvPr/>
        </p:nvGrpSpPr>
        <p:grpSpPr>
          <a:xfrm>
            <a:off x="2695564" y="1488004"/>
            <a:ext cx="2591363" cy="296804"/>
            <a:chOff x="2695564" y="1488004"/>
            <a:chExt cx="2591363" cy="296804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947CFF37-3EB3-8649-BAC3-B2D6152459F3}"/>
                </a:ext>
              </a:extLst>
            </p:cNvPr>
            <p:cNvSpPr/>
            <p:nvPr/>
          </p:nvSpPr>
          <p:spPr>
            <a:xfrm>
              <a:off x="2695564" y="1488777"/>
              <a:ext cx="2591363" cy="296031"/>
            </a:xfrm>
            <a:prstGeom prst="rect">
              <a:avLst/>
            </a:prstGeom>
            <a:solidFill>
              <a:srgbClr val="77B3BA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902085-5BE0-154D-BD2A-EA493561D322}"/>
                </a:ext>
              </a:extLst>
            </p:cNvPr>
            <p:cNvSpPr/>
            <p:nvPr/>
          </p:nvSpPr>
          <p:spPr>
            <a:xfrm>
              <a:off x="3540899" y="1488004"/>
              <a:ext cx="890565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300" spc="-8" dirty="0">
                  <a:solidFill>
                    <a:schemeClr val="bg1"/>
                  </a:solidFill>
                  <a:latin typeface="Arial Regular"/>
                </a:rPr>
                <a:t> </a:t>
              </a:r>
              <a:r>
                <a:rPr lang="en-US" sz="1300" dirty="0">
                  <a:solidFill>
                    <a:schemeClr val="bg1"/>
                  </a:solidFill>
                  <a:latin typeface="Arial Regular"/>
                </a:rPr>
                <a:t>EM µVIB</a:t>
              </a:r>
            </a:p>
          </p:txBody>
        </p:sp>
      </p:grpSp>
      <p:grpSp>
        <p:nvGrpSpPr>
          <p:cNvPr id="134" name="Groupe 133">
            <a:extLst>
              <a:ext uri="{FF2B5EF4-FFF2-40B4-BE49-F238E27FC236}">
                <a16:creationId xmlns:a16="http://schemas.microsoft.com/office/drawing/2014/main" id="{34A43833-2BB0-A142-AA55-A6861BC52E7E}"/>
              </a:ext>
            </a:extLst>
          </p:cNvPr>
          <p:cNvGrpSpPr/>
          <p:nvPr/>
        </p:nvGrpSpPr>
        <p:grpSpPr>
          <a:xfrm>
            <a:off x="27341" y="4045942"/>
            <a:ext cx="3235495" cy="280606"/>
            <a:chOff x="27341" y="4045942"/>
            <a:chExt cx="3235495" cy="280606"/>
          </a:xfrm>
        </p:grpSpPr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E3A2B8FB-5B94-3542-A932-1D9FBEB9B386}"/>
                </a:ext>
              </a:extLst>
            </p:cNvPr>
            <p:cNvSpPr/>
            <p:nvPr/>
          </p:nvSpPr>
          <p:spPr>
            <a:xfrm>
              <a:off x="56914" y="4045942"/>
              <a:ext cx="3145384" cy="280606"/>
            </a:xfrm>
            <a:prstGeom prst="rect">
              <a:avLst/>
            </a:prstGeom>
            <a:solidFill>
              <a:srgbClr val="3E7FC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4" name="OTLSHAPE_T_aed7563515474ac2a2713973f4f2988d_Title">
              <a:extLst>
                <a:ext uri="{FF2B5EF4-FFF2-40B4-BE49-F238E27FC236}">
                  <a16:creationId xmlns:a16="http://schemas.microsoft.com/office/drawing/2014/main" id="{B2A2D4F0-0A76-7741-B44F-E1F3340D161D}"/>
                </a:ext>
              </a:extLst>
            </p:cNvPr>
            <p:cNvSpPr txBox="1"/>
            <p:nvPr>
              <p:custDataLst>
                <p:tags r:id="rId11"/>
              </p:custDataLst>
            </p:nvPr>
          </p:nvSpPr>
          <p:spPr>
            <a:xfrm>
              <a:off x="27341" y="4081164"/>
              <a:ext cx="3235495" cy="20005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300" kern="1100" dirty="0">
                  <a:solidFill>
                    <a:schemeClr val="bg1"/>
                  </a:solidFill>
                  <a:latin typeface="Arial Regular"/>
                </a:rPr>
                <a:t>FPCA PFM AIT &amp; PERFORMANCE T</a:t>
              </a:r>
              <a:r>
                <a:rPr lang="en-US" sz="1300" kern="1100" dirty="0">
                  <a:solidFill>
                    <a:schemeClr val="bg1"/>
                  </a:solidFill>
                  <a:latin typeface="Arial Regular"/>
                </a:rPr>
                <a:t>EST</a:t>
              </a:r>
              <a:endParaRPr lang="en-GB" sz="1300" kern="1100" dirty="0">
                <a:solidFill>
                  <a:schemeClr val="bg1"/>
                </a:solidFill>
                <a:latin typeface="Arial Regular"/>
              </a:endParaRPr>
            </a:p>
          </p:txBody>
        </p:sp>
      </p:grpSp>
      <p:grpSp>
        <p:nvGrpSpPr>
          <p:cNvPr id="136" name="Groupe 135">
            <a:extLst>
              <a:ext uri="{FF2B5EF4-FFF2-40B4-BE49-F238E27FC236}">
                <a16:creationId xmlns:a16="http://schemas.microsoft.com/office/drawing/2014/main" id="{D7A91108-E148-2D40-A2FF-A1D09F175FF4}"/>
              </a:ext>
            </a:extLst>
          </p:cNvPr>
          <p:cNvGrpSpPr/>
          <p:nvPr/>
        </p:nvGrpSpPr>
        <p:grpSpPr>
          <a:xfrm>
            <a:off x="3037802" y="4908539"/>
            <a:ext cx="5757218" cy="280606"/>
            <a:chOff x="3037802" y="4908539"/>
            <a:chExt cx="5757218" cy="280606"/>
          </a:xfrm>
        </p:grpSpPr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BB328A87-7DE1-AB49-A191-BE25BC126C84}"/>
                </a:ext>
              </a:extLst>
            </p:cNvPr>
            <p:cNvSpPr/>
            <p:nvPr/>
          </p:nvSpPr>
          <p:spPr>
            <a:xfrm>
              <a:off x="3037802" y="4908539"/>
              <a:ext cx="5757218" cy="280606"/>
            </a:xfrm>
            <a:prstGeom prst="rect">
              <a:avLst/>
            </a:prstGeom>
            <a:solidFill>
              <a:srgbClr val="3E7FC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6" name="OTLSHAPE_T_aed7563515474ac2a2713973f4f2988d_Title">
              <a:extLst>
                <a:ext uri="{FF2B5EF4-FFF2-40B4-BE49-F238E27FC236}">
                  <a16:creationId xmlns:a16="http://schemas.microsoft.com/office/drawing/2014/main" id="{5BD6F6A1-5DF9-4C45-8510-3B68C525F636}"/>
                </a:ext>
              </a:extLst>
            </p:cNvPr>
            <p:cNvSpPr txBox="1"/>
            <p:nvPr>
              <p:custDataLst>
                <p:tags r:id="rId10"/>
              </p:custDataLst>
            </p:nvPr>
          </p:nvSpPr>
          <p:spPr>
            <a:xfrm>
              <a:off x="4326567" y="4948755"/>
              <a:ext cx="3235495" cy="20005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300" kern="1100" dirty="0">
                  <a:solidFill>
                    <a:schemeClr val="bg1"/>
                  </a:solidFill>
                  <a:latin typeface="Arial Regular"/>
                </a:rPr>
                <a:t>PFM I-EM INTEGRATION </a:t>
              </a:r>
            </a:p>
          </p:txBody>
        </p:sp>
      </p:grpSp>
      <p:grpSp>
        <p:nvGrpSpPr>
          <p:cNvPr id="131" name="Groupe 130">
            <a:extLst>
              <a:ext uri="{FF2B5EF4-FFF2-40B4-BE49-F238E27FC236}">
                <a16:creationId xmlns:a16="http://schemas.microsoft.com/office/drawing/2014/main" id="{61AC8CF5-2A21-D147-A8F0-B0DDD0DF3F37}"/>
              </a:ext>
            </a:extLst>
          </p:cNvPr>
          <p:cNvGrpSpPr/>
          <p:nvPr/>
        </p:nvGrpSpPr>
        <p:grpSpPr>
          <a:xfrm>
            <a:off x="5116688" y="1862135"/>
            <a:ext cx="2203895" cy="451406"/>
            <a:chOff x="5116688" y="1862135"/>
            <a:chExt cx="2203895" cy="451406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EC48C67-AC09-B142-847E-688F9DE94C0F}"/>
                </a:ext>
              </a:extLst>
            </p:cNvPr>
            <p:cNvSpPr/>
            <p:nvPr/>
          </p:nvSpPr>
          <p:spPr>
            <a:xfrm>
              <a:off x="5116688" y="1862135"/>
              <a:ext cx="2203895" cy="411422"/>
            </a:xfrm>
            <a:prstGeom prst="rect">
              <a:avLst/>
            </a:prstGeom>
            <a:solidFill>
              <a:srgbClr val="77B3BA"/>
            </a:solidFill>
            <a:ln w="28575">
              <a:solidFill>
                <a:srgbClr val="77B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72A3C1-D19F-DD48-9DF6-FE4A52E9C83E}"/>
                </a:ext>
              </a:extLst>
            </p:cNvPr>
            <p:cNvSpPr/>
            <p:nvPr/>
          </p:nvSpPr>
          <p:spPr>
            <a:xfrm>
              <a:off x="5168338" y="1862135"/>
              <a:ext cx="2135969" cy="45140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>
                <a:lnSpc>
                  <a:spcPts val="1380"/>
                </a:lnSpc>
              </a:pPr>
              <a:r>
                <a:rPr lang="en-US" sz="1300" dirty="0">
                  <a:solidFill>
                    <a:schemeClr val="bg1"/>
                  </a:solidFill>
                  <a:latin typeface="Arial Regular"/>
                </a:rPr>
                <a:t>EM EMC (CONDUCTED)</a:t>
              </a:r>
            </a:p>
            <a:p>
              <a:pPr algn="ctr">
                <a:lnSpc>
                  <a:spcPts val="1380"/>
                </a:lnSpc>
              </a:pPr>
              <a:r>
                <a:rPr lang="en-US" sz="1300" dirty="0">
                  <a:solidFill>
                    <a:schemeClr val="bg1"/>
                  </a:solidFill>
                  <a:latin typeface="Arial Regular"/>
                </a:rPr>
                <a:t> + FUNCTIONNAL TESTS</a:t>
              </a:r>
              <a:endParaRPr lang="fr-FR" sz="1300" dirty="0">
                <a:latin typeface="Arial Regular"/>
              </a:endParaRPr>
            </a:p>
          </p:txBody>
        </p:sp>
      </p:grpSp>
      <p:grpSp>
        <p:nvGrpSpPr>
          <p:cNvPr id="143" name="Groupe 142">
            <a:extLst>
              <a:ext uri="{FF2B5EF4-FFF2-40B4-BE49-F238E27FC236}">
                <a16:creationId xmlns:a16="http://schemas.microsoft.com/office/drawing/2014/main" id="{132861F7-D8F2-4F46-8D4B-6B6A0A99F3BD}"/>
              </a:ext>
            </a:extLst>
          </p:cNvPr>
          <p:cNvGrpSpPr/>
          <p:nvPr/>
        </p:nvGrpSpPr>
        <p:grpSpPr>
          <a:xfrm>
            <a:off x="10204402" y="4903038"/>
            <a:ext cx="1022243" cy="691252"/>
            <a:chOff x="10204402" y="4903038"/>
            <a:chExt cx="1022243" cy="691252"/>
          </a:xfrm>
        </p:grpSpPr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5786D288-9B73-1041-99F4-8AA346F401A1}"/>
                </a:ext>
              </a:extLst>
            </p:cNvPr>
            <p:cNvSpPr/>
            <p:nvPr/>
          </p:nvSpPr>
          <p:spPr>
            <a:xfrm>
              <a:off x="10204402" y="4903038"/>
              <a:ext cx="1022243" cy="691252"/>
            </a:xfrm>
            <a:prstGeom prst="rect">
              <a:avLst/>
            </a:prstGeom>
            <a:solidFill>
              <a:srgbClr val="3E7FC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3" name="OTLSHAPE_T_aed7563515474ac2a2713973f4f2988d_Title">
              <a:extLst>
                <a:ext uri="{FF2B5EF4-FFF2-40B4-BE49-F238E27FC236}">
                  <a16:creationId xmlns:a16="http://schemas.microsoft.com/office/drawing/2014/main" id="{A73F9DC8-9620-7440-8A00-D28CFE1313FC}"/>
                </a:ext>
              </a:extLst>
            </p:cNvPr>
            <p:cNvSpPr txBox="1"/>
            <p:nvPr>
              <p:custDataLst>
                <p:tags r:id="rId9"/>
              </p:custDataLst>
            </p:nvPr>
          </p:nvSpPr>
          <p:spPr>
            <a:xfrm>
              <a:off x="10225644" y="5142809"/>
              <a:ext cx="979758" cy="20005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300" spc="-8" dirty="0">
                  <a:solidFill>
                    <a:schemeClr val="bg1"/>
                  </a:solidFill>
                  <a:latin typeface="Arial Regular"/>
                </a:rPr>
                <a:t>TVAC</a:t>
              </a:r>
            </a:p>
          </p:txBody>
        </p:sp>
      </p:grpSp>
      <p:grpSp>
        <p:nvGrpSpPr>
          <p:cNvPr id="142" name="Groupe 141">
            <a:extLst>
              <a:ext uri="{FF2B5EF4-FFF2-40B4-BE49-F238E27FC236}">
                <a16:creationId xmlns:a16="http://schemas.microsoft.com/office/drawing/2014/main" id="{CB46AF51-D1B2-2847-9442-FFF751DA8B72}"/>
              </a:ext>
            </a:extLst>
          </p:cNvPr>
          <p:cNvGrpSpPr/>
          <p:nvPr/>
        </p:nvGrpSpPr>
        <p:grpSpPr>
          <a:xfrm>
            <a:off x="9365992" y="4903038"/>
            <a:ext cx="980471" cy="691252"/>
            <a:chOff x="9365992" y="4903038"/>
            <a:chExt cx="980471" cy="691252"/>
          </a:xfrm>
        </p:grpSpPr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5B1EFD06-EDD7-4E41-A9F7-7A12910D1617}"/>
                </a:ext>
              </a:extLst>
            </p:cNvPr>
            <p:cNvSpPr/>
            <p:nvPr/>
          </p:nvSpPr>
          <p:spPr>
            <a:xfrm>
              <a:off x="9521476" y="4903038"/>
              <a:ext cx="669505" cy="691252"/>
            </a:xfrm>
            <a:prstGeom prst="rect">
              <a:avLst/>
            </a:prstGeom>
            <a:solidFill>
              <a:srgbClr val="3E7FC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4" name="OTLSHAPE_T_aed7563515474ac2a2713973f4f2988d_Title">
              <a:extLst>
                <a:ext uri="{FF2B5EF4-FFF2-40B4-BE49-F238E27FC236}">
                  <a16:creationId xmlns:a16="http://schemas.microsoft.com/office/drawing/2014/main" id="{B97946FD-1658-2644-8151-F44D40F6476C}"/>
                </a:ext>
              </a:extLst>
            </p:cNvPr>
            <p:cNvSpPr txBox="1"/>
            <p:nvPr>
              <p:custDataLst>
                <p:tags r:id="rId8"/>
              </p:custDataLst>
            </p:nvPr>
          </p:nvSpPr>
          <p:spPr>
            <a:xfrm>
              <a:off x="9365992" y="5045995"/>
              <a:ext cx="980471" cy="40011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300" spc="-30" dirty="0">
                  <a:solidFill>
                    <a:schemeClr val="bg1"/>
                  </a:solidFill>
                  <a:latin typeface="Arial Regular"/>
                </a:rPr>
                <a:t>FUNCT. </a:t>
              </a:r>
            </a:p>
            <a:p>
              <a:pPr algn="ctr"/>
              <a:r>
                <a:rPr lang="en-GB" sz="1300" spc="-30" dirty="0">
                  <a:solidFill>
                    <a:schemeClr val="bg1"/>
                  </a:solidFill>
                  <a:latin typeface="Arial Regular"/>
                </a:rPr>
                <a:t>TESTS</a:t>
              </a:r>
            </a:p>
          </p:txBody>
        </p:sp>
      </p:grpSp>
      <p:grpSp>
        <p:nvGrpSpPr>
          <p:cNvPr id="141" name="Groupe 140">
            <a:extLst>
              <a:ext uri="{FF2B5EF4-FFF2-40B4-BE49-F238E27FC236}">
                <a16:creationId xmlns:a16="http://schemas.microsoft.com/office/drawing/2014/main" id="{58D0F317-F710-6942-882B-3BAF3093ED95}"/>
              </a:ext>
            </a:extLst>
          </p:cNvPr>
          <p:cNvGrpSpPr/>
          <p:nvPr/>
        </p:nvGrpSpPr>
        <p:grpSpPr>
          <a:xfrm>
            <a:off x="8711809" y="4903038"/>
            <a:ext cx="963426" cy="691252"/>
            <a:chOff x="8711809" y="4903038"/>
            <a:chExt cx="963426" cy="691252"/>
          </a:xfrm>
        </p:grpSpPr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A16F73C7-9D26-294F-8A13-64CC505694F8}"/>
                </a:ext>
              </a:extLst>
            </p:cNvPr>
            <p:cNvSpPr/>
            <p:nvPr/>
          </p:nvSpPr>
          <p:spPr>
            <a:xfrm>
              <a:off x="8838550" y="4903038"/>
              <a:ext cx="669505" cy="691252"/>
            </a:xfrm>
            <a:prstGeom prst="rect">
              <a:avLst/>
            </a:prstGeom>
            <a:solidFill>
              <a:srgbClr val="3E7FC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5" name="OTLSHAPE_T_aed7563515474ac2a2713973f4f2988d_Title">
              <a:extLst>
                <a:ext uri="{FF2B5EF4-FFF2-40B4-BE49-F238E27FC236}">
                  <a16:creationId xmlns:a16="http://schemas.microsoft.com/office/drawing/2014/main" id="{333A5BAD-3631-7D44-9AD9-E05B4DCD14FC}"/>
                </a:ext>
              </a:extLst>
            </p:cNvPr>
            <p:cNvSpPr txBox="1"/>
            <p:nvPr>
              <p:custDataLst>
                <p:tags r:id="rId7"/>
              </p:custDataLst>
            </p:nvPr>
          </p:nvSpPr>
          <p:spPr>
            <a:xfrm>
              <a:off x="8711809" y="5057965"/>
              <a:ext cx="963426" cy="400110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300" spc="-30" dirty="0">
                  <a:solidFill>
                    <a:schemeClr val="bg1"/>
                  </a:solidFill>
                  <a:latin typeface="Arial Regular"/>
                </a:rPr>
                <a:t>MECH.</a:t>
              </a:r>
            </a:p>
            <a:p>
              <a:pPr algn="ctr"/>
              <a:r>
                <a:rPr lang="en-GB" sz="1300" spc="-30" dirty="0">
                  <a:solidFill>
                    <a:schemeClr val="bg1"/>
                  </a:solidFill>
                  <a:latin typeface="Arial Regular"/>
                </a:rPr>
                <a:t>TESTS</a:t>
              </a:r>
            </a:p>
          </p:txBody>
        </p:sp>
      </p:grpSp>
      <p:grpSp>
        <p:nvGrpSpPr>
          <p:cNvPr id="144" name="Groupe 143">
            <a:extLst>
              <a:ext uri="{FF2B5EF4-FFF2-40B4-BE49-F238E27FC236}">
                <a16:creationId xmlns:a16="http://schemas.microsoft.com/office/drawing/2014/main" id="{7C2F9ADA-70C1-C346-A6E7-CFDF3FBCE3C6}"/>
              </a:ext>
            </a:extLst>
          </p:cNvPr>
          <p:cNvGrpSpPr/>
          <p:nvPr/>
        </p:nvGrpSpPr>
        <p:grpSpPr>
          <a:xfrm>
            <a:off x="11240066" y="4903038"/>
            <a:ext cx="669505" cy="691252"/>
            <a:chOff x="11240066" y="4903038"/>
            <a:chExt cx="669505" cy="691252"/>
          </a:xfrm>
        </p:grpSpPr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93525634-AD2C-F347-9A11-753AE53289C7}"/>
                </a:ext>
              </a:extLst>
            </p:cNvPr>
            <p:cNvSpPr/>
            <p:nvPr/>
          </p:nvSpPr>
          <p:spPr>
            <a:xfrm>
              <a:off x="11240066" y="4903038"/>
              <a:ext cx="669505" cy="691252"/>
            </a:xfrm>
            <a:prstGeom prst="rect">
              <a:avLst/>
            </a:prstGeom>
            <a:solidFill>
              <a:srgbClr val="3E7FC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6" name="OTLSHAPE_T_aed7563515474ac2a2713973f4f2988d_Title">
              <a:extLst>
                <a:ext uri="{FF2B5EF4-FFF2-40B4-BE49-F238E27FC236}">
                  <a16:creationId xmlns:a16="http://schemas.microsoft.com/office/drawing/2014/main" id="{C462ED5D-AE35-DA4E-9130-FA7E632B754D}"/>
                </a:ext>
              </a:extLst>
            </p:cNvPr>
            <p:cNvSpPr txBox="1"/>
            <p:nvPr>
              <p:custDataLst>
                <p:tags r:id="rId6"/>
              </p:custDataLst>
            </p:nvPr>
          </p:nvSpPr>
          <p:spPr>
            <a:xfrm>
              <a:off x="11247887" y="5134424"/>
              <a:ext cx="661684" cy="20005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300" spc="-30" dirty="0">
                  <a:solidFill>
                    <a:schemeClr val="bg1"/>
                  </a:solidFill>
                  <a:latin typeface="Arial Regular"/>
                </a:rPr>
                <a:t>EMC</a:t>
              </a:r>
            </a:p>
          </p:txBody>
        </p:sp>
      </p:grpSp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516124A0-CAD9-FC49-9286-B193C076BE01}"/>
              </a:ext>
            </a:extLst>
          </p:cNvPr>
          <p:cNvGrpSpPr/>
          <p:nvPr/>
        </p:nvGrpSpPr>
        <p:grpSpPr>
          <a:xfrm>
            <a:off x="3037802" y="5313684"/>
            <a:ext cx="5757218" cy="1252485"/>
            <a:chOff x="3037802" y="5313684"/>
            <a:chExt cx="5757218" cy="1252485"/>
          </a:xfrm>
        </p:grpSpPr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DC92C052-5BED-5946-837D-F33BAAB4A77C}"/>
                </a:ext>
              </a:extLst>
            </p:cNvPr>
            <p:cNvSpPr/>
            <p:nvPr/>
          </p:nvSpPr>
          <p:spPr>
            <a:xfrm>
              <a:off x="3037802" y="5313684"/>
              <a:ext cx="5757218" cy="280606"/>
            </a:xfrm>
            <a:prstGeom prst="rect">
              <a:avLst/>
            </a:prstGeom>
            <a:solidFill>
              <a:srgbClr val="3E7FC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7" name="OTLSHAPE_T_aed7563515474ac2a2713973f4f2988d_Title">
              <a:extLst>
                <a:ext uri="{FF2B5EF4-FFF2-40B4-BE49-F238E27FC236}">
                  <a16:creationId xmlns:a16="http://schemas.microsoft.com/office/drawing/2014/main" id="{61830077-1137-2846-8E00-8C3E9EFFE131}"/>
                </a:ext>
              </a:extLst>
            </p:cNvPr>
            <p:cNvSpPr txBox="1"/>
            <p:nvPr>
              <p:custDataLst>
                <p:tags r:id="rId5"/>
              </p:custDataLst>
            </p:nvPr>
          </p:nvSpPr>
          <p:spPr>
            <a:xfrm>
              <a:off x="4326567" y="5349943"/>
              <a:ext cx="3235495" cy="20005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300" kern="1100" dirty="0">
                  <a:solidFill>
                    <a:schemeClr val="bg1"/>
                  </a:solidFill>
                  <a:latin typeface="Arial Regular"/>
                </a:rPr>
                <a:t>PFM I-OH INTEGRATION </a:t>
              </a: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363D992-0EDD-004D-A284-53D04E01CE1E}"/>
                </a:ext>
              </a:extLst>
            </p:cNvPr>
            <p:cNvSpPr/>
            <p:nvPr/>
          </p:nvSpPr>
          <p:spPr>
            <a:xfrm>
              <a:off x="3037802" y="5313684"/>
              <a:ext cx="5757218" cy="1252485"/>
            </a:xfrm>
            <a:prstGeom prst="rect">
              <a:avLst/>
            </a:prstGeom>
            <a:noFill/>
            <a:ln w="28575">
              <a:solidFill>
                <a:srgbClr val="3E7F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7" name="Picture 4">
              <a:extLst>
                <a:ext uri="{FF2B5EF4-FFF2-40B4-BE49-F238E27FC236}">
                  <a16:creationId xmlns:a16="http://schemas.microsoft.com/office/drawing/2014/main" id="{B940712B-C8B4-4C47-A2ED-4F69E7BD6C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3755" y="5681399"/>
              <a:ext cx="1221307" cy="812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8" name="Image 97">
              <a:extLst>
                <a:ext uri="{FF2B5EF4-FFF2-40B4-BE49-F238E27FC236}">
                  <a16:creationId xmlns:a16="http://schemas.microsoft.com/office/drawing/2014/main" id="{B635405A-713D-E54F-9B13-81E34CB431BA}"/>
                </a:ext>
              </a:extLst>
            </p:cNvPr>
            <p:cNvPicPr/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03889" y="5686165"/>
              <a:ext cx="1187997" cy="805545"/>
            </a:xfrm>
            <a:prstGeom prst="rect">
              <a:avLst/>
            </a:prstGeom>
          </p:spPr>
        </p:pic>
        <p:pic>
          <p:nvPicPr>
            <p:cNvPr id="99" name="Image 98">
              <a:extLst>
                <a:ext uri="{FF2B5EF4-FFF2-40B4-BE49-F238E27FC236}">
                  <a16:creationId xmlns:a16="http://schemas.microsoft.com/office/drawing/2014/main" id="{5B7DB166-301A-A64F-BC89-892FFB9052FB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3555575" y="5676453"/>
              <a:ext cx="1170939" cy="810592"/>
            </a:xfrm>
            <a:prstGeom prst="rect">
              <a:avLst/>
            </a:prstGeom>
          </p:spPr>
        </p:pic>
      </p:grpSp>
      <p:grpSp>
        <p:nvGrpSpPr>
          <p:cNvPr id="135" name="Groupe 134">
            <a:extLst>
              <a:ext uri="{FF2B5EF4-FFF2-40B4-BE49-F238E27FC236}">
                <a16:creationId xmlns:a16="http://schemas.microsoft.com/office/drawing/2014/main" id="{1FBDD1AA-D729-D241-ADE9-25E25376EC4C}"/>
              </a:ext>
            </a:extLst>
          </p:cNvPr>
          <p:cNvGrpSpPr/>
          <p:nvPr/>
        </p:nvGrpSpPr>
        <p:grpSpPr>
          <a:xfrm>
            <a:off x="138957" y="4470781"/>
            <a:ext cx="3351214" cy="1038316"/>
            <a:chOff x="138957" y="4470781"/>
            <a:chExt cx="3351214" cy="1038316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2FF5280A-C0FC-3E4C-AFE7-5A8C93412B01}"/>
                </a:ext>
              </a:extLst>
            </p:cNvPr>
            <p:cNvSpPr/>
            <p:nvPr/>
          </p:nvSpPr>
          <p:spPr>
            <a:xfrm>
              <a:off x="138957" y="4470781"/>
              <a:ext cx="3351214" cy="280606"/>
            </a:xfrm>
            <a:prstGeom prst="rect">
              <a:avLst/>
            </a:prstGeom>
            <a:solidFill>
              <a:srgbClr val="3E7FC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14B3F3CA-1202-1A40-BCC5-980ECDFC6A24}"/>
                </a:ext>
              </a:extLst>
            </p:cNvPr>
            <p:cNvSpPr/>
            <p:nvPr/>
          </p:nvSpPr>
          <p:spPr>
            <a:xfrm>
              <a:off x="140669" y="4486935"/>
              <a:ext cx="2170677" cy="1022162"/>
            </a:xfrm>
            <a:prstGeom prst="rect">
              <a:avLst/>
            </a:prstGeom>
            <a:noFill/>
            <a:ln w="28575">
              <a:solidFill>
                <a:srgbClr val="3E7F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5" name="OTLSHAPE_T_aed7563515474ac2a2713973f4f2988d_Title">
              <a:extLst>
                <a:ext uri="{FF2B5EF4-FFF2-40B4-BE49-F238E27FC236}">
                  <a16:creationId xmlns:a16="http://schemas.microsoft.com/office/drawing/2014/main" id="{7DBC0355-2A82-AA48-A1F2-8EA56291DD59}"/>
                </a:ext>
              </a:extLst>
            </p:cNvPr>
            <p:cNvSpPr txBox="1"/>
            <p:nvPr>
              <p:custDataLst>
                <p:tags r:id="rId4"/>
              </p:custDataLst>
            </p:nvPr>
          </p:nvSpPr>
          <p:spPr>
            <a:xfrm>
              <a:off x="182234" y="4499813"/>
              <a:ext cx="3235495" cy="200055"/>
            </a:xfrm>
            <a:prstGeom prst="rect">
              <a:avLst/>
            </a:prstGeom>
            <a:noFill/>
          </p:spPr>
          <p:txBody>
            <a:bodyPr vert="horz" wrap="square" lIns="0" tIns="0" rIns="0" bIns="0" rtlCol="0" anchor="ctr" anchorCtr="0">
              <a:spAutoFit/>
            </a:bodyPr>
            <a:lstStyle/>
            <a:p>
              <a:pPr algn="ctr"/>
              <a:r>
                <a:rPr lang="en-GB" sz="1300" kern="1100" dirty="0">
                  <a:solidFill>
                    <a:schemeClr val="bg1"/>
                  </a:solidFill>
                  <a:latin typeface="Arial Regular"/>
                </a:rPr>
                <a:t>IFA PFM AIT &amp; PERFORMANCE TEST</a:t>
              </a:r>
            </a:p>
          </p:txBody>
        </p:sp>
        <p:pic>
          <p:nvPicPr>
            <p:cNvPr id="101" name="Image 100">
              <a:extLst>
                <a:ext uri="{FF2B5EF4-FFF2-40B4-BE49-F238E27FC236}">
                  <a16:creationId xmlns:a16="http://schemas.microsoft.com/office/drawing/2014/main" id="{C2B0FEE9-57FC-7147-9618-464C98E1B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/>
            <a:stretch>
              <a:fillRect/>
            </a:stretch>
          </p:blipFill>
          <p:spPr>
            <a:xfrm>
              <a:off x="1220772" y="4828953"/>
              <a:ext cx="1016053" cy="594438"/>
            </a:xfrm>
            <a:prstGeom prst="rect">
              <a:avLst/>
            </a:prstGeom>
          </p:spPr>
        </p:pic>
        <p:pic>
          <p:nvPicPr>
            <p:cNvPr id="102" name="Image 101">
              <a:extLst>
                <a:ext uri="{FF2B5EF4-FFF2-40B4-BE49-F238E27FC236}">
                  <a16:creationId xmlns:a16="http://schemas.microsoft.com/office/drawing/2014/main" id="{0D590BFC-3E43-CF4B-BE38-29E181F3D26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/>
            <a:srcRect l="7905"/>
            <a:stretch/>
          </p:blipFill>
          <p:spPr>
            <a:xfrm>
              <a:off x="198302" y="4818300"/>
              <a:ext cx="953392" cy="599274"/>
            </a:xfrm>
            <a:prstGeom prst="rect">
              <a:avLst/>
            </a:prstGeom>
          </p:spPr>
        </p:pic>
      </p:grpSp>
      <p:grpSp>
        <p:nvGrpSpPr>
          <p:cNvPr id="129" name="Groupe 128">
            <a:extLst>
              <a:ext uri="{FF2B5EF4-FFF2-40B4-BE49-F238E27FC236}">
                <a16:creationId xmlns:a16="http://schemas.microsoft.com/office/drawing/2014/main" id="{56939E8F-D752-0141-978F-B4D09F11509C}"/>
              </a:ext>
            </a:extLst>
          </p:cNvPr>
          <p:cNvGrpSpPr/>
          <p:nvPr/>
        </p:nvGrpSpPr>
        <p:grpSpPr>
          <a:xfrm>
            <a:off x="136840" y="1915349"/>
            <a:ext cx="3248114" cy="1344131"/>
            <a:chOff x="136840" y="1915349"/>
            <a:chExt cx="3248114" cy="1344131"/>
          </a:xfrm>
        </p:grpSpPr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BA06387E-49DE-C54D-B23F-915CC8B965CC}"/>
                </a:ext>
              </a:extLst>
            </p:cNvPr>
            <p:cNvSpPr/>
            <p:nvPr/>
          </p:nvSpPr>
          <p:spPr>
            <a:xfrm>
              <a:off x="136840" y="2978874"/>
              <a:ext cx="3248114" cy="280606"/>
            </a:xfrm>
            <a:prstGeom prst="rect">
              <a:avLst/>
            </a:prstGeom>
            <a:solidFill>
              <a:srgbClr val="77B3BA"/>
            </a:solidFill>
            <a:ln w="28575">
              <a:solidFill>
                <a:srgbClr val="77B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980A9C8-3C9B-9F4A-ACC2-B3EB06A28B78}"/>
                </a:ext>
              </a:extLst>
            </p:cNvPr>
            <p:cNvSpPr/>
            <p:nvPr/>
          </p:nvSpPr>
          <p:spPr>
            <a:xfrm>
              <a:off x="776649" y="2966258"/>
              <a:ext cx="1913921" cy="29238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300" spc="-8" dirty="0">
                  <a:solidFill>
                    <a:schemeClr val="bg1"/>
                  </a:solidFill>
                  <a:latin typeface="Arial Regular"/>
                </a:rPr>
                <a:t> </a:t>
              </a:r>
              <a:r>
                <a:rPr lang="en-US" sz="1300" dirty="0">
                  <a:solidFill>
                    <a:schemeClr val="bg1"/>
                  </a:solidFill>
                  <a:latin typeface="Arial Regular"/>
                </a:rPr>
                <a:t>INSTRUMENT EM AIT</a:t>
              </a:r>
              <a:endParaRPr lang="en-GB" sz="1300" spc="-8" dirty="0">
                <a:solidFill>
                  <a:schemeClr val="bg1"/>
                </a:solidFill>
                <a:latin typeface="Arial Regular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379538B-EDBC-6047-A472-3A63769DB45C}"/>
                </a:ext>
              </a:extLst>
            </p:cNvPr>
            <p:cNvSpPr/>
            <p:nvPr/>
          </p:nvSpPr>
          <p:spPr>
            <a:xfrm>
              <a:off x="136840" y="1915349"/>
              <a:ext cx="3248114" cy="1344131"/>
            </a:xfrm>
            <a:prstGeom prst="rect">
              <a:avLst/>
            </a:prstGeom>
            <a:noFill/>
            <a:ln w="28575">
              <a:solidFill>
                <a:srgbClr val="77B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03" name="Image 102">
              <a:extLst>
                <a:ext uri="{FF2B5EF4-FFF2-40B4-BE49-F238E27FC236}">
                  <a16:creationId xmlns:a16="http://schemas.microsoft.com/office/drawing/2014/main" id="{F4C54DDE-E290-0240-8B89-07FC171937C1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/>
            <a:stretch>
              <a:fillRect/>
            </a:stretch>
          </p:blipFill>
          <p:spPr>
            <a:xfrm>
              <a:off x="216945" y="1981603"/>
              <a:ext cx="1985287" cy="937222"/>
            </a:xfrm>
            <a:prstGeom prst="rect">
              <a:avLst/>
            </a:prstGeom>
          </p:spPr>
        </p:pic>
        <p:pic>
          <p:nvPicPr>
            <p:cNvPr id="104" name="Image 103">
              <a:extLst>
                <a:ext uri="{FF2B5EF4-FFF2-40B4-BE49-F238E27FC236}">
                  <a16:creationId xmlns:a16="http://schemas.microsoft.com/office/drawing/2014/main" id="{83B1A0C2-7111-3D4A-A5AB-EAE51AF07B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7237" y="1982401"/>
              <a:ext cx="1032712" cy="935625"/>
            </a:xfrm>
            <a:prstGeom prst="rect">
              <a:avLst/>
            </a:prstGeom>
          </p:spPr>
        </p:pic>
      </p:grpSp>
      <p:pic>
        <p:nvPicPr>
          <p:cNvPr id="105" name="Image 104">
            <a:extLst>
              <a:ext uri="{FF2B5EF4-FFF2-40B4-BE49-F238E27FC236}">
                <a16:creationId xmlns:a16="http://schemas.microsoft.com/office/drawing/2014/main" id="{3C9EA802-D87E-664C-AFB6-4D19C70A1590}"/>
              </a:ext>
            </a:extLst>
          </p:cNvPr>
          <p:cNvPicPr>
            <a:picLocks noChangeAspect="1"/>
          </p:cNvPicPr>
          <p:nvPr/>
        </p:nvPicPr>
        <p:blipFill>
          <a:blip r:embed="rId47"/>
          <a:stretch>
            <a:fillRect/>
          </a:stretch>
        </p:blipFill>
        <p:spPr>
          <a:xfrm>
            <a:off x="6893315" y="2348101"/>
            <a:ext cx="1183855" cy="1132441"/>
          </a:xfrm>
          <a:prstGeom prst="rect">
            <a:avLst/>
          </a:prstGeom>
        </p:spPr>
      </p:pic>
      <p:grpSp>
        <p:nvGrpSpPr>
          <p:cNvPr id="133" name="Groupe 132">
            <a:extLst>
              <a:ext uri="{FF2B5EF4-FFF2-40B4-BE49-F238E27FC236}">
                <a16:creationId xmlns:a16="http://schemas.microsoft.com/office/drawing/2014/main" id="{B3FBF013-2318-2C46-8072-7470DA6EE452}"/>
              </a:ext>
            </a:extLst>
          </p:cNvPr>
          <p:cNvGrpSpPr/>
          <p:nvPr/>
        </p:nvGrpSpPr>
        <p:grpSpPr>
          <a:xfrm>
            <a:off x="8111042" y="2762916"/>
            <a:ext cx="1026598" cy="685510"/>
            <a:chOff x="8111042" y="2762916"/>
            <a:chExt cx="1026598" cy="685510"/>
          </a:xfrm>
        </p:grpSpPr>
        <p:sp>
          <p:nvSpPr>
            <p:cNvPr id="107" name="Rectangle 144" descr="Revue d'acceptation PFM&#10;30/06/20">
              <a:extLst>
                <a:ext uri="{FF2B5EF4-FFF2-40B4-BE49-F238E27FC236}">
                  <a16:creationId xmlns:a16="http://schemas.microsoft.com/office/drawing/2014/main" id="{8861C751-DC4E-7644-BB9D-DA3D480CB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11042" y="2762916"/>
              <a:ext cx="1026598" cy="41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defTabSz="76012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 b="1" dirty="0">
                  <a:solidFill>
                    <a:srgbClr val="77B3BA"/>
                  </a:solidFill>
                  <a:latin typeface="Arial Black Regular"/>
                  <a:cs typeface="Segoe UI" panose="020B0502040204020203" pitchFamily="34" charset="0"/>
                </a:rPr>
                <a:t>EM </a:t>
              </a:r>
            </a:p>
            <a:p>
              <a:pPr algn="ctr" defTabSz="76012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 b="1" dirty="0">
                  <a:solidFill>
                    <a:srgbClr val="77B3BA"/>
                  </a:solidFill>
                  <a:latin typeface="Arial Black Regular"/>
                  <a:cs typeface="Segoe UI" panose="020B0502040204020203" pitchFamily="34" charset="0"/>
                </a:rPr>
                <a:t>DELIVERY</a:t>
              </a:r>
              <a:br>
                <a:rPr lang="fr-FR" altLang="fr-FR" sz="1200" b="1" dirty="0">
                  <a:solidFill>
                    <a:srgbClr val="77B3BA"/>
                  </a:solidFill>
                  <a:latin typeface="Arial Black Regular"/>
                  <a:cs typeface="Segoe UI" panose="020B0502040204020203" pitchFamily="34" charset="0"/>
                </a:rPr>
              </a:br>
              <a:endParaRPr lang="fr-FR" altLang="fr-FR" sz="1200" b="1" dirty="0">
                <a:solidFill>
                  <a:srgbClr val="77B3BA"/>
                </a:solidFill>
                <a:latin typeface="Arial Black Regular"/>
                <a:cs typeface="Segoe UI" panose="020B0502040204020203" pitchFamily="34" charset="0"/>
              </a:endParaRPr>
            </a:p>
          </p:txBody>
        </p:sp>
        <p:sp>
          <p:nvSpPr>
            <p:cNvPr id="108" name="Triangle isocèle 48">
              <a:extLst>
                <a:ext uri="{FF2B5EF4-FFF2-40B4-BE49-F238E27FC236}">
                  <a16:creationId xmlns:a16="http://schemas.microsoft.com/office/drawing/2014/main" id="{21F9D97F-AA46-1444-A0B9-5F687F90FC44}"/>
                </a:ext>
              </a:extLst>
            </p:cNvPr>
            <p:cNvSpPr/>
            <p:nvPr/>
          </p:nvSpPr>
          <p:spPr>
            <a:xfrm>
              <a:off x="8530089" y="3247179"/>
              <a:ext cx="184523" cy="201247"/>
            </a:xfrm>
            <a:prstGeom prst="triangle">
              <a:avLst/>
            </a:prstGeom>
            <a:solidFill>
              <a:srgbClr val="77B3BA"/>
            </a:solidFill>
            <a:ln>
              <a:solidFill>
                <a:srgbClr val="77B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2" name="Groupe 131">
            <a:extLst>
              <a:ext uri="{FF2B5EF4-FFF2-40B4-BE49-F238E27FC236}">
                <a16:creationId xmlns:a16="http://schemas.microsoft.com/office/drawing/2014/main" id="{6FC1E031-04C4-4849-B1E1-E3131CF04B8C}"/>
              </a:ext>
            </a:extLst>
          </p:cNvPr>
          <p:cNvGrpSpPr/>
          <p:nvPr/>
        </p:nvGrpSpPr>
        <p:grpSpPr>
          <a:xfrm>
            <a:off x="3514077" y="2269946"/>
            <a:ext cx="1118439" cy="663047"/>
            <a:chOff x="3514077" y="2269946"/>
            <a:chExt cx="1118439" cy="663047"/>
          </a:xfrm>
        </p:grpSpPr>
        <p:sp>
          <p:nvSpPr>
            <p:cNvPr id="117" name="Rectangle 144" descr="Revue d'acceptation PFM&#10;30/06/20">
              <a:extLst>
                <a:ext uri="{FF2B5EF4-FFF2-40B4-BE49-F238E27FC236}">
                  <a16:creationId xmlns:a16="http://schemas.microsoft.com/office/drawing/2014/main" id="{480A8B2B-FA88-974C-9E5D-FFFA8C77DC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14077" y="2269946"/>
              <a:ext cx="1118439" cy="4165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</a:bodyPr>
            <a:lstStyle/>
            <a:p>
              <a:pPr algn="ctr" defTabSz="76012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 b="1" dirty="0">
                  <a:solidFill>
                    <a:srgbClr val="77B3BA"/>
                  </a:solidFill>
                  <a:latin typeface="Arial Black Regular"/>
                  <a:cs typeface="Segoe UI" panose="020B0502040204020203" pitchFamily="34" charset="0"/>
                </a:rPr>
                <a:t>IFM </a:t>
              </a:r>
            </a:p>
            <a:p>
              <a:pPr algn="ctr" defTabSz="760127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fr-FR" altLang="fr-FR" sz="1200" b="1" dirty="0">
                  <a:solidFill>
                    <a:srgbClr val="77B3BA"/>
                  </a:solidFill>
                  <a:latin typeface="Arial Black Regular"/>
                  <a:cs typeface="Segoe UI" panose="020B0502040204020203" pitchFamily="34" charset="0"/>
                </a:rPr>
                <a:t>QUALIFIED</a:t>
              </a:r>
            </a:p>
          </p:txBody>
        </p:sp>
        <p:sp>
          <p:nvSpPr>
            <p:cNvPr id="118" name="Triangle isocèle 48">
              <a:extLst>
                <a:ext uri="{FF2B5EF4-FFF2-40B4-BE49-F238E27FC236}">
                  <a16:creationId xmlns:a16="http://schemas.microsoft.com/office/drawing/2014/main" id="{ACB0B725-F4E3-234B-A742-BFBE01C13A15}"/>
                </a:ext>
              </a:extLst>
            </p:cNvPr>
            <p:cNvSpPr/>
            <p:nvPr/>
          </p:nvSpPr>
          <p:spPr>
            <a:xfrm>
              <a:off x="3970847" y="2731746"/>
              <a:ext cx="184523" cy="201247"/>
            </a:xfrm>
            <a:prstGeom prst="triangle">
              <a:avLst/>
            </a:prstGeom>
            <a:solidFill>
              <a:srgbClr val="77B3BA"/>
            </a:solidFill>
            <a:ln>
              <a:solidFill>
                <a:srgbClr val="77B3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38" name="Groupe 137">
            <a:extLst>
              <a:ext uri="{FF2B5EF4-FFF2-40B4-BE49-F238E27FC236}">
                <a16:creationId xmlns:a16="http://schemas.microsoft.com/office/drawing/2014/main" id="{076A47A2-D324-DA45-87A0-28EAE85CD780}"/>
              </a:ext>
            </a:extLst>
          </p:cNvPr>
          <p:cNvGrpSpPr/>
          <p:nvPr/>
        </p:nvGrpSpPr>
        <p:grpSpPr>
          <a:xfrm>
            <a:off x="6254586" y="3969901"/>
            <a:ext cx="1888556" cy="461665"/>
            <a:chOff x="6254586" y="3969901"/>
            <a:chExt cx="1888556" cy="461665"/>
          </a:xfrm>
        </p:grpSpPr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75FBEAB4-1662-1E48-81AB-7AB1609F0ED4}"/>
                </a:ext>
              </a:extLst>
            </p:cNvPr>
            <p:cNvSpPr/>
            <p:nvPr/>
          </p:nvSpPr>
          <p:spPr>
            <a:xfrm>
              <a:off x="6254586" y="3969901"/>
              <a:ext cx="17068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3E7FC1"/>
                  </a:solidFill>
                  <a:latin typeface="Arial Black Regular"/>
                </a:rPr>
                <a:t>INSTRUMENT </a:t>
              </a:r>
            </a:p>
            <a:p>
              <a:pPr algn="r"/>
              <a:r>
                <a:rPr lang="en-US" sz="1200" b="1" dirty="0">
                  <a:solidFill>
                    <a:srgbClr val="3E7FC1"/>
                  </a:solidFill>
                  <a:latin typeface="Arial Black Regular"/>
                </a:rPr>
                <a:t>PERFO. KP</a:t>
              </a:r>
            </a:p>
          </p:txBody>
        </p:sp>
        <p:sp>
          <p:nvSpPr>
            <p:cNvPr id="121" name="Losange 120">
              <a:extLst>
                <a:ext uri="{FF2B5EF4-FFF2-40B4-BE49-F238E27FC236}">
                  <a16:creationId xmlns:a16="http://schemas.microsoft.com/office/drawing/2014/main" id="{11F0530D-B79D-F44D-884D-7FB2B07DE52D}"/>
                </a:ext>
              </a:extLst>
            </p:cNvPr>
            <p:cNvSpPr/>
            <p:nvPr/>
          </p:nvSpPr>
          <p:spPr>
            <a:xfrm>
              <a:off x="7961483" y="4098450"/>
              <a:ext cx="181659" cy="204565"/>
            </a:xfrm>
            <a:prstGeom prst="diamond">
              <a:avLst/>
            </a:prstGeom>
            <a:solidFill>
              <a:srgbClr val="3E7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9" name="Groupe 138">
            <a:extLst>
              <a:ext uri="{FF2B5EF4-FFF2-40B4-BE49-F238E27FC236}">
                <a16:creationId xmlns:a16="http://schemas.microsoft.com/office/drawing/2014/main" id="{C1BCA397-587B-3444-A4B6-E69F5EDEBBAF}"/>
              </a:ext>
            </a:extLst>
          </p:cNvPr>
          <p:cNvGrpSpPr/>
          <p:nvPr/>
        </p:nvGrpSpPr>
        <p:grpSpPr>
          <a:xfrm>
            <a:off x="6008143" y="4468071"/>
            <a:ext cx="2932909" cy="461665"/>
            <a:chOff x="6008143" y="4468071"/>
            <a:chExt cx="2932909" cy="461665"/>
          </a:xfrm>
        </p:grpSpPr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28DA4514-83E5-D246-876F-7E4F80337CF9}"/>
                </a:ext>
              </a:extLst>
            </p:cNvPr>
            <p:cNvSpPr/>
            <p:nvPr/>
          </p:nvSpPr>
          <p:spPr>
            <a:xfrm>
              <a:off x="6008143" y="4468071"/>
              <a:ext cx="2755886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3E7FC1"/>
                  </a:solidFill>
                  <a:latin typeface="Arial Black Regular"/>
                </a:rPr>
                <a:t>I-OH/I-EM INTEGRATION COMPLETED</a:t>
              </a:r>
            </a:p>
          </p:txBody>
        </p:sp>
        <p:sp>
          <p:nvSpPr>
            <p:cNvPr id="124" name="Losange 123">
              <a:extLst>
                <a:ext uri="{FF2B5EF4-FFF2-40B4-BE49-F238E27FC236}">
                  <a16:creationId xmlns:a16="http://schemas.microsoft.com/office/drawing/2014/main" id="{52B492CD-1531-0749-B29E-08A30E72CFAA}"/>
                </a:ext>
              </a:extLst>
            </p:cNvPr>
            <p:cNvSpPr/>
            <p:nvPr/>
          </p:nvSpPr>
          <p:spPr>
            <a:xfrm>
              <a:off x="8759393" y="4585885"/>
              <a:ext cx="181659" cy="204565"/>
            </a:xfrm>
            <a:prstGeom prst="diamond">
              <a:avLst/>
            </a:prstGeom>
            <a:solidFill>
              <a:srgbClr val="3E7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0" name="Groupe 139">
            <a:extLst>
              <a:ext uri="{FF2B5EF4-FFF2-40B4-BE49-F238E27FC236}">
                <a16:creationId xmlns:a16="http://schemas.microsoft.com/office/drawing/2014/main" id="{64C17C09-FBAB-A449-AF35-1F0332B5D77E}"/>
              </a:ext>
            </a:extLst>
          </p:cNvPr>
          <p:cNvGrpSpPr/>
          <p:nvPr/>
        </p:nvGrpSpPr>
        <p:grpSpPr>
          <a:xfrm>
            <a:off x="8792018" y="4034596"/>
            <a:ext cx="3218404" cy="276999"/>
            <a:chOff x="8677302" y="4034596"/>
            <a:chExt cx="2925822" cy="276999"/>
          </a:xfrm>
        </p:grpSpPr>
        <p:sp>
          <p:nvSpPr>
            <p:cNvPr id="125" name="Losange 124">
              <a:extLst>
                <a:ext uri="{FF2B5EF4-FFF2-40B4-BE49-F238E27FC236}">
                  <a16:creationId xmlns:a16="http://schemas.microsoft.com/office/drawing/2014/main" id="{A9454672-E8AB-8E47-B4F7-397C07F5DCAF}"/>
                </a:ext>
              </a:extLst>
            </p:cNvPr>
            <p:cNvSpPr/>
            <p:nvPr/>
          </p:nvSpPr>
          <p:spPr>
            <a:xfrm>
              <a:off x="11421465" y="4078908"/>
              <a:ext cx="181659" cy="204565"/>
            </a:xfrm>
            <a:prstGeom prst="diamond">
              <a:avLst/>
            </a:prstGeom>
            <a:solidFill>
              <a:srgbClr val="3E7FC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7EAB28C0-2083-0C45-A2FB-63778CE54C51}"/>
                </a:ext>
              </a:extLst>
            </p:cNvPr>
            <p:cNvSpPr/>
            <p:nvPr/>
          </p:nvSpPr>
          <p:spPr>
            <a:xfrm>
              <a:off x="8677302" y="4034596"/>
              <a:ext cx="2755886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/>
              <a:r>
                <a:rPr lang="en-US" sz="1200" b="1" dirty="0">
                  <a:solidFill>
                    <a:srgbClr val="3E7FC1"/>
                  </a:solidFill>
                  <a:latin typeface="Arial Black Regular"/>
                </a:rPr>
                <a:t>PFM DELIVERY</a:t>
              </a:r>
            </a:p>
          </p:txBody>
        </p:sp>
      </p:grpSp>
      <p:pic>
        <p:nvPicPr>
          <p:cNvPr id="106" name="Image 105">
            <a:extLst>
              <a:ext uri="{FF2B5EF4-FFF2-40B4-BE49-F238E27FC236}">
                <a16:creationId xmlns:a16="http://schemas.microsoft.com/office/drawing/2014/main" id="{F85BB4C4-0D39-1D4D-A6AB-C7B8925963EE}"/>
              </a:ext>
            </a:extLst>
          </p:cNvPr>
          <p:cNvPicPr>
            <a:picLocks noChangeAspect="1"/>
          </p:cNvPicPr>
          <p:nvPr/>
        </p:nvPicPr>
        <p:blipFill>
          <a:blip r:embed="rId48"/>
          <a:stretch>
            <a:fillRect/>
          </a:stretch>
        </p:blipFill>
        <p:spPr>
          <a:xfrm>
            <a:off x="10419323" y="6145289"/>
            <a:ext cx="1633340" cy="5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1027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4D9518DF-1827-1E48-806D-FD73D741FD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4E14F648-70EF-5F4C-A243-CEE73A6E67CA}"/>
              </a:ext>
            </a:extLst>
          </p:cNvPr>
          <p:cNvSpPr txBox="1"/>
          <p:nvPr/>
        </p:nvSpPr>
        <p:spPr>
          <a:xfrm>
            <a:off x="2325347" y="3013501"/>
            <a:ext cx="75413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bg1"/>
                </a:solidFill>
                <a:latin typeface="Arial Black Regular"/>
              </a:rPr>
              <a:t>THANK YOU FOR YOUR ATTENTION  !</a:t>
            </a:r>
          </a:p>
          <a:p>
            <a:endParaRPr lang="fr-FR" sz="2400" b="1" dirty="0">
              <a:solidFill>
                <a:schemeClr val="bg1"/>
              </a:solidFill>
              <a:latin typeface="Arial Black Regular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AD887AEA-CA52-0E45-BB43-7BA8A47BD0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762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5D7D51C2-30BF-F543-9EC2-EC50A128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ZoneTexte 32">
            <a:extLst>
              <a:ext uri="{FF2B5EF4-FFF2-40B4-BE49-F238E27FC236}">
                <a16:creationId xmlns:a16="http://schemas.microsoft.com/office/drawing/2014/main" id="{6392C5E3-AA03-EE43-9024-AB338A3E51E9}"/>
              </a:ext>
            </a:extLst>
          </p:cNvPr>
          <p:cNvSpPr txBox="1"/>
          <p:nvPr/>
        </p:nvSpPr>
        <p:spPr>
          <a:xfrm>
            <a:off x="516696" y="1344907"/>
            <a:ext cx="7812913" cy="895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US" sz="2400" b="1" dirty="0">
                <a:solidFill>
                  <a:schemeClr val="bg1"/>
                </a:solidFill>
                <a:latin typeface="Arial Black Regular"/>
              </a:rPr>
              <a:t>CHALLENGING SPECIFICATIONS</a:t>
            </a:r>
          </a:p>
          <a:p>
            <a:pPr>
              <a:spcAft>
                <a:spcPts val="500"/>
              </a:spcAft>
            </a:pPr>
            <a:endParaRPr lang="en-US" sz="2400" b="1" dirty="0">
              <a:solidFill>
                <a:schemeClr val="bg1"/>
              </a:solidFill>
              <a:latin typeface="Arial Black Regular"/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1F63E48-DDEF-E64C-BB87-4B6FA9246FDC}"/>
              </a:ext>
            </a:extLst>
          </p:cNvPr>
          <p:cNvSpPr/>
          <p:nvPr/>
        </p:nvSpPr>
        <p:spPr>
          <a:xfrm>
            <a:off x="516701" y="327489"/>
            <a:ext cx="3155890" cy="757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ZoneTexte 36">
            <a:extLst>
              <a:ext uri="{FF2B5EF4-FFF2-40B4-BE49-F238E27FC236}">
                <a16:creationId xmlns:a16="http://schemas.microsoft.com/office/drawing/2014/main" id="{A890DD0A-F688-CB45-9BEC-44312E3314A8}"/>
              </a:ext>
            </a:extLst>
          </p:cNvPr>
          <p:cNvSpPr txBox="1"/>
          <p:nvPr/>
        </p:nvSpPr>
        <p:spPr>
          <a:xfrm>
            <a:off x="638724" y="413688"/>
            <a:ext cx="4130771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dirty="0">
                <a:solidFill>
                  <a:srgbClr val="77B3BA"/>
                </a:solidFill>
                <a:latin typeface="Arial Black Regular"/>
              </a:rPr>
              <a:t>OVERVIEW </a:t>
            </a: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</p:txBody>
      </p:sp>
      <p:graphicFrame>
        <p:nvGraphicFramePr>
          <p:cNvPr id="15" name="Tableau 14">
            <a:extLst>
              <a:ext uri="{FF2B5EF4-FFF2-40B4-BE49-F238E27FC236}">
                <a16:creationId xmlns:a16="http://schemas.microsoft.com/office/drawing/2014/main" id="{E646B84D-9740-BF41-8495-A9043244C7A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15633"/>
              </p:ext>
            </p:extLst>
          </p:nvPr>
        </p:nvGraphicFramePr>
        <p:xfrm>
          <a:off x="516699" y="1842770"/>
          <a:ext cx="9255409" cy="455979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62347">
                  <a:extLst>
                    <a:ext uri="{9D8B030D-6E8A-4147-A177-3AD203B41FA5}">
                      <a16:colId xmlns:a16="http://schemas.microsoft.com/office/drawing/2014/main" val="2109329516"/>
                    </a:ext>
                  </a:extLst>
                </a:gridCol>
                <a:gridCol w="3133299">
                  <a:extLst>
                    <a:ext uri="{9D8B030D-6E8A-4147-A177-3AD203B41FA5}">
                      <a16:colId xmlns:a16="http://schemas.microsoft.com/office/drawing/2014/main" val="1940278310"/>
                    </a:ext>
                  </a:extLst>
                </a:gridCol>
                <a:gridCol w="4159763">
                  <a:extLst>
                    <a:ext uri="{9D8B030D-6E8A-4147-A177-3AD203B41FA5}">
                      <a16:colId xmlns:a16="http://schemas.microsoft.com/office/drawing/2014/main" val="513509866"/>
                    </a:ext>
                  </a:extLst>
                </a:gridCol>
              </a:tblGrid>
              <a:tr h="478165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rgbClr val="77B3BA"/>
                          </a:solidFill>
                          <a:effectLst/>
                          <a:latin typeface="Arial Black Regular"/>
                        </a:rPr>
                        <a:t>GEOMETRY</a:t>
                      </a:r>
                    </a:p>
                  </a:txBody>
                  <a:tcPr marL="85691" marR="85691" marT="42846" marB="42846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SOUNDER PIXEL SIZE</a:t>
                      </a:r>
                    </a:p>
                  </a:txBody>
                  <a:tcPr marL="17722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~12 km</a:t>
                      </a:r>
                    </a:p>
                  </a:txBody>
                  <a:tcPr marL="236156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1326610"/>
                  </a:ext>
                </a:extLst>
              </a:tr>
              <a:tr h="47816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SPATIAL SAMPLING</a:t>
                      </a:r>
                    </a:p>
                  </a:txBody>
                  <a:tcPr marL="17722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~25 km</a:t>
                      </a:r>
                    </a:p>
                  </a:txBody>
                  <a:tcPr marL="236156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0084932"/>
                  </a:ext>
                </a:extLst>
              </a:tr>
              <a:tr h="47816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GEOLOCATION ERROR</a:t>
                      </a:r>
                    </a:p>
                  </a:txBody>
                  <a:tcPr marL="17722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0.5 km</a:t>
                      </a:r>
                    </a:p>
                  </a:txBody>
                  <a:tcPr marL="236156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5502169"/>
                  </a:ext>
                </a:extLst>
              </a:tr>
              <a:tr h="478165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rgbClr val="77B3BA"/>
                          </a:solidFill>
                          <a:effectLst/>
                          <a:latin typeface="Arial Black Regular"/>
                        </a:rPr>
                        <a:t>SPECTRAL</a:t>
                      </a:r>
                    </a:p>
                  </a:txBody>
                  <a:tcPr marL="85691" marR="85691" marT="42846" marB="42846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BAND</a:t>
                      </a:r>
                    </a:p>
                  </a:txBody>
                  <a:tcPr marL="17722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645 cm-1 to 2760 cm-1</a:t>
                      </a:r>
                    </a:p>
                  </a:txBody>
                  <a:tcPr marL="236156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9161136"/>
                  </a:ext>
                </a:extLst>
              </a:tr>
              <a:tr h="47816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RESOLUTION</a:t>
                      </a:r>
                    </a:p>
                  </a:txBody>
                  <a:tcPr marL="17722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0,25 cm</a:t>
                      </a:r>
                      <a:r>
                        <a:rPr lang="fr-FR" sz="1700" b="0" i="0" u="none" strike="noStrike" baseline="30000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-1</a:t>
                      </a:r>
                      <a:endParaRPr lang="fr-FR" sz="1700" b="0" i="0" u="none" strike="noStrike" dirty="0">
                        <a:solidFill>
                          <a:srgbClr val="77B3BA"/>
                        </a:solidFill>
                        <a:effectLst/>
                        <a:latin typeface="Arial Regular"/>
                      </a:endParaRPr>
                    </a:p>
                  </a:txBody>
                  <a:tcPr marL="236156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2255995"/>
                  </a:ext>
                </a:extLst>
              </a:tr>
              <a:tr h="47816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SAMPLING</a:t>
                      </a:r>
                    </a:p>
                  </a:txBody>
                  <a:tcPr marL="17722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0,12 cm</a:t>
                      </a:r>
                      <a:r>
                        <a:rPr lang="fr-FR" sz="1700" b="0" i="0" u="none" strike="noStrike" baseline="30000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-1</a:t>
                      </a:r>
                      <a:endParaRPr lang="fr-FR" sz="1700" b="0" i="0" u="none" strike="noStrike" dirty="0">
                        <a:solidFill>
                          <a:srgbClr val="77B3BA"/>
                        </a:solidFill>
                        <a:effectLst/>
                        <a:latin typeface="Arial Regular"/>
                      </a:endParaRPr>
                    </a:p>
                  </a:txBody>
                  <a:tcPr marL="236156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6129951"/>
                  </a:ext>
                </a:extLst>
              </a:tr>
              <a:tr h="47816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CALIBRATION ERROR</a:t>
                      </a:r>
                    </a:p>
                  </a:txBody>
                  <a:tcPr marL="17722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d</a:t>
                      </a:r>
                      <a:r>
                        <a:rPr lang="el-GR" sz="1700" b="0" u="none" strike="noStrike" dirty="0">
                          <a:solidFill>
                            <a:srgbClr val="77B3BA"/>
                          </a:solidFill>
                          <a:effectLst/>
                          <a:latin typeface="+mj-lt"/>
                        </a:rPr>
                        <a:t>σ/σ= 5.10</a:t>
                      </a:r>
                      <a:r>
                        <a:rPr lang="el-GR" sz="1700" b="0" u="none" strike="noStrike" baseline="30000" dirty="0">
                          <a:solidFill>
                            <a:srgbClr val="77B3BA"/>
                          </a:solidFill>
                          <a:effectLst/>
                          <a:latin typeface="+mj-lt"/>
                        </a:rPr>
                        <a:t>-7</a:t>
                      </a:r>
                      <a:endParaRPr lang="el-GR" sz="1700" b="0" i="0" u="none" strike="noStrike" dirty="0">
                        <a:solidFill>
                          <a:srgbClr val="77B3BA"/>
                        </a:solidFill>
                        <a:effectLst/>
                        <a:latin typeface="+mj-lt"/>
                      </a:endParaRPr>
                    </a:p>
                  </a:txBody>
                  <a:tcPr marL="236156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870294"/>
                  </a:ext>
                </a:extLst>
              </a:tr>
              <a:tr h="47816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fr-FR" sz="1800" b="1" i="0" u="none" strike="noStrike" dirty="0">
                          <a:solidFill>
                            <a:srgbClr val="77B3BA"/>
                          </a:solidFill>
                          <a:effectLst/>
                          <a:latin typeface="Arial Black Regular"/>
                        </a:rPr>
                        <a:t>RADIOMETRY</a:t>
                      </a:r>
                    </a:p>
                  </a:txBody>
                  <a:tcPr marL="85691" marR="85691" marT="42846" marB="42846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CALIBRATION ERROR</a:t>
                      </a:r>
                    </a:p>
                  </a:txBody>
                  <a:tcPr marL="17722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r-FR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0,25K @ 280 K</a:t>
                      </a:r>
                    </a:p>
                  </a:txBody>
                  <a:tcPr marL="236156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4505020"/>
                  </a:ext>
                </a:extLst>
              </a:tr>
              <a:tr h="73447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r-FR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NEDT</a:t>
                      </a:r>
                    </a:p>
                  </a:txBody>
                  <a:tcPr marL="17722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700" b="0" i="0" u="none" strike="noStrike" dirty="0" err="1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NedT</a:t>
                      </a:r>
                      <a:r>
                        <a:rPr lang="en-US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 ~0.1 K to 0.4 </a:t>
                      </a:r>
                      <a:r>
                        <a:rPr lang="en-US" sz="1700" b="0" i="0" u="none" strike="noStrike" dirty="0" err="1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Kwithin</a:t>
                      </a:r>
                      <a:r>
                        <a:rPr lang="en-US" sz="1700" b="0" i="0" u="none" strike="noStrike" dirty="0">
                          <a:solidFill>
                            <a:srgbClr val="77B3BA"/>
                          </a:solidFill>
                          <a:effectLst/>
                          <a:latin typeface="Arial Regular"/>
                        </a:rPr>
                        <a:t> spectrum</a:t>
                      </a:r>
                    </a:p>
                  </a:txBody>
                  <a:tcPr marL="236156" marR="17722" marT="101210" marB="101210"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41166242"/>
                  </a:ext>
                </a:extLst>
              </a:tr>
            </a:tbl>
          </a:graphicData>
        </a:graphic>
      </p:graphicFrame>
      <p:grpSp>
        <p:nvGrpSpPr>
          <p:cNvPr id="4" name="Groupe 3">
            <a:extLst>
              <a:ext uri="{FF2B5EF4-FFF2-40B4-BE49-F238E27FC236}">
                <a16:creationId xmlns:a16="http://schemas.microsoft.com/office/drawing/2014/main" id="{6AD6D621-CB4E-0444-9F1A-46A4F2A6378A}"/>
              </a:ext>
            </a:extLst>
          </p:cNvPr>
          <p:cNvGrpSpPr/>
          <p:nvPr/>
        </p:nvGrpSpPr>
        <p:grpSpPr>
          <a:xfrm>
            <a:off x="9928233" y="1866782"/>
            <a:ext cx="1208238" cy="1822685"/>
            <a:chOff x="10206483" y="2001692"/>
            <a:chExt cx="1208238" cy="1822685"/>
          </a:xfrm>
        </p:grpSpPr>
        <p:sp>
          <p:nvSpPr>
            <p:cNvPr id="16" name="Accolade fermante 15">
              <a:extLst>
                <a:ext uri="{FF2B5EF4-FFF2-40B4-BE49-F238E27FC236}">
                  <a16:creationId xmlns:a16="http://schemas.microsoft.com/office/drawing/2014/main" id="{95D1D985-854F-0D48-BB3D-AE97AAD8AD32}"/>
                </a:ext>
              </a:extLst>
            </p:cNvPr>
            <p:cNvSpPr/>
            <p:nvPr/>
          </p:nvSpPr>
          <p:spPr>
            <a:xfrm>
              <a:off x="10206483" y="2001692"/>
              <a:ext cx="146947" cy="1822685"/>
            </a:xfrm>
            <a:prstGeom prst="rightBrace">
              <a:avLst>
                <a:gd name="adj1" fmla="val 102260"/>
                <a:gd name="adj2" fmla="val 50000"/>
              </a:avLst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2" name="ZoneTexte 21">
              <a:extLst>
                <a:ext uri="{FF2B5EF4-FFF2-40B4-BE49-F238E27FC236}">
                  <a16:creationId xmlns:a16="http://schemas.microsoft.com/office/drawing/2014/main" id="{065E8954-D722-3F4D-80D5-AA555E8588C5}"/>
                </a:ext>
              </a:extLst>
            </p:cNvPr>
            <p:cNvSpPr txBox="1"/>
            <p:nvPr/>
          </p:nvSpPr>
          <p:spPr>
            <a:xfrm>
              <a:off x="10390338" y="2651424"/>
              <a:ext cx="102438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  <a:latin typeface="Arial Regular"/>
                </a:rPr>
                <a:t>SAME AS </a:t>
              </a:r>
            </a:p>
            <a:p>
              <a:r>
                <a:rPr lang="fr-FR" sz="1400" dirty="0">
                  <a:solidFill>
                    <a:schemeClr val="bg1"/>
                  </a:solidFill>
                  <a:latin typeface="Arial Regular"/>
                </a:rPr>
                <a:t>IASI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1F3E6775-0B93-704A-99F2-C15C42C8ED04}"/>
              </a:ext>
            </a:extLst>
          </p:cNvPr>
          <p:cNvGrpSpPr/>
          <p:nvPr/>
        </p:nvGrpSpPr>
        <p:grpSpPr>
          <a:xfrm>
            <a:off x="9928233" y="3978167"/>
            <a:ext cx="1820778" cy="2394423"/>
            <a:chOff x="10206483" y="4008147"/>
            <a:chExt cx="1820778" cy="2394423"/>
          </a:xfrm>
        </p:grpSpPr>
        <p:sp>
          <p:nvSpPr>
            <p:cNvPr id="19" name="Accolade fermante 18">
              <a:extLst>
                <a:ext uri="{FF2B5EF4-FFF2-40B4-BE49-F238E27FC236}">
                  <a16:creationId xmlns:a16="http://schemas.microsoft.com/office/drawing/2014/main" id="{5D16088F-8D18-CE4C-A54C-A1A73430B68B}"/>
                </a:ext>
              </a:extLst>
            </p:cNvPr>
            <p:cNvSpPr/>
            <p:nvPr/>
          </p:nvSpPr>
          <p:spPr>
            <a:xfrm>
              <a:off x="10206483" y="4008147"/>
              <a:ext cx="146947" cy="2394423"/>
            </a:xfrm>
            <a:prstGeom prst="rightBrace">
              <a:avLst>
                <a:gd name="adj1" fmla="val 102260"/>
                <a:gd name="adj2" fmla="val 50000"/>
              </a:avLst>
            </a:prstGeom>
            <a:ln w="2222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C5B574D7-8AF8-1840-BB14-0DF3A9687AF2}"/>
                </a:ext>
              </a:extLst>
            </p:cNvPr>
            <p:cNvSpPr txBox="1"/>
            <p:nvPr/>
          </p:nvSpPr>
          <p:spPr>
            <a:xfrm>
              <a:off x="10390338" y="4943748"/>
              <a:ext cx="163692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  <a:latin typeface="Arial Regular"/>
                </a:rPr>
                <a:t>2 TIMES BETTER</a:t>
              </a:r>
            </a:p>
            <a:p>
              <a:r>
                <a:rPr lang="fr-FR" sz="1400" dirty="0">
                  <a:solidFill>
                    <a:schemeClr val="bg1"/>
                  </a:solidFill>
                  <a:latin typeface="Arial Regular"/>
                </a:rPr>
                <a:t>THAN IASI</a:t>
              </a: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6160C727-741A-0446-9044-60D45B2DD1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1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5D7D51C2-30BF-F543-9EC2-EC50A128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0E1733-72DB-2C4D-9CA2-47CC03C8912C}"/>
              </a:ext>
            </a:extLst>
          </p:cNvPr>
          <p:cNvSpPr/>
          <p:nvPr/>
        </p:nvSpPr>
        <p:spPr>
          <a:xfrm>
            <a:off x="5250873" y="-2"/>
            <a:ext cx="7094076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A5CFA98-9707-524F-9F64-7EF703CAF079}"/>
              </a:ext>
            </a:extLst>
          </p:cNvPr>
          <p:cNvSpPr txBox="1"/>
          <p:nvPr/>
        </p:nvSpPr>
        <p:spPr>
          <a:xfrm>
            <a:off x="495849" y="425644"/>
            <a:ext cx="58906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dirty="0">
                <a:solidFill>
                  <a:schemeClr val="bg1"/>
                </a:solidFill>
                <a:latin typeface="Arial Black Regular"/>
              </a:rPr>
              <a:t>OVERALL </a:t>
            </a:r>
          </a:p>
          <a:p>
            <a:r>
              <a:rPr lang="fr-FR" sz="3500" b="1" dirty="0">
                <a:solidFill>
                  <a:schemeClr val="bg1"/>
                </a:solidFill>
                <a:latin typeface="Arial Black Regular"/>
              </a:rPr>
              <a:t>DESIGN</a:t>
            </a:r>
          </a:p>
          <a:p>
            <a:endParaRPr lang="fr-FR" sz="3500" b="1" dirty="0">
              <a:solidFill>
                <a:srgbClr val="77B3BA"/>
              </a:solidFill>
              <a:latin typeface="Arial Black Regular"/>
            </a:endParaRP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DF51F3C-599E-444A-890C-7ED359884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599"/>
          <a:stretch/>
        </p:blipFill>
        <p:spPr>
          <a:xfrm>
            <a:off x="5370847" y="240748"/>
            <a:ext cx="6989000" cy="407806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95003D-0DA7-5E43-900E-2FCE36572BF1}"/>
              </a:ext>
            </a:extLst>
          </p:cNvPr>
          <p:cNvSpPr/>
          <p:nvPr/>
        </p:nvSpPr>
        <p:spPr>
          <a:xfrm>
            <a:off x="801747" y="1824235"/>
            <a:ext cx="4172262" cy="50039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204">
              <a:spcAft>
                <a:spcPts val="500"/>
              </a:spcAft>
            </a:pPr>
            <a:r>
              <a:rPr lang="en-US" sz="1700" dirty="0">
                <a:solidFill>
                  <a:schemeClr val="bg1"/>
                </a:solidFill>
                <a:latin typeface="Arial Regular"/>
              </a:rPr>
              <a:t>Performances met with 4 spectral bands thanks to a wider field of view (16 sounder pixels)</a:t>
            </a:r>
          </a:p>
          <a:p>
            <a:pPr indent="-57204">
              <a:spcAft>
                <a:spcPts val="500"/>
              </a:spcAft>
            </a:pPr>
            <a:endParaRPr lang="en-US" sz="1700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r>
              <a:rPr lang="en-US" sz="1700" dirty="0">
                <a:solidFill>
                  <a:schemeClr val="bg1"/>
                </a:solidFill>
                <a:latin typeface="Arial Regular"/>
              </a:rPr>
              <a:t>Associated field effects compensated in pupil through Mertz Interferometer (prisms with variable thickness over the swing)</a:t>
            </a:r>
          </a:p>
          <a:p>
            <a:pPr indent="-57204">
              <a:spcAft>
                <a:spcPts val="500"/>
              </a:spcAft>
            </a:pPr>
            <a:endParaRPr lang="en-US" sz="1700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r>
              <a:rPr lang="en-US" sz="1700" dirty="0">
                <a:solidFill>
                  <a:schemeClr val="bg1"/>
                </a:solidFill>
                <a:latin typeface="Arial Regular"/>
              </a:rPr>
              <a:t>Main drawback: sensitivity to pupil effects (tilt, MSE,…)</a:t>
            </a:r>
          </a:p>
          <a:p>
            <a:pPr indent="-57204">
              <a:spcAft>
                <a:spcPts val="500"/>
              </a:spcAft>
            </a:pPr>
            <a:endParaRPr lang="en-US" sz="1700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r>
              <a:rPr lang="en-US" sz="1700" dirty="0" err="1">
                <a:solidFill>
                  <a:schemeClr val="bg1"/>
                </a:solidFill>
                <a:latin typeface="Arial Regular"/>
              </a:rPr>
              <a:t>Pupill</a:t>
            </a:r>
            <a:r>
              <a:rPr lang="en-US" sz="1700" dirty="0">
                <a:solidFill>
                  <a:schemeClr val="bg1"/>
                </a:solidFill>
                <a:latin typeface="Arial Regular"/>
              </a:rPr>
              <a:t> effects monitored and corrected through 4 lateral metrology lasers; central metrology gives the OPD-constant acquisition triggering</a:t>
            </a: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</p:txBody>
      </p: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C29AAA6C-1029-F24B-9EC1-7871C2A98093}"/>
              </a:ext>
            </a:extLst>
          </p:cNvPr>
          <p:cNvCxnSpPr>
            <a:cxnSpLocks/>
          </p:cNvCxnSpPr>
          <p:nvPr/>
        </p:nvCxnSpPr>
        <p:spPr>
          <a:xfrm>
            <a:off x="648798" y="1846210"/>
            <a:ext cx="0" cy="4540734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078488EA-06F0-FC42-82E3-920E6D371D4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531755"/>
              </p:ext>
            </p:extLst>
          </p:nvPr>
        </p:nvGraphicFramePr>
        <p:xfrm>
          <a:off x="7474328" y="4346368"/>
          <a:ext cx="4509410" cy="211259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254705">
                  <a:extLst>
                    <a:ext uri="{9D8B030D-6E8A-4147-A177-3AD203B41FA5}">
                      <a16:colId xmlns:a16="http://schemas.microsoft.com/office/drawing/2014/main" val="3275791758"/>
                    </a:ext>
                  </a:extLst>
                </a:gridCol>
                <a:gridCol w="2254705">
                  <a:extLst>
                    <a:ext uri="{9D8B030D-6E8A-4147-A177-3AD203B41FA5}">
                      <a16:colId xmlns:a16="http://schemas.microsoft.com/office/drawing/2014/main" val="3880486022"/>
                    </a:ext>
                  </a:extLst>
                </a:gridCol>
              </a:tblGrid>
              <a:tr h="200332">
                <a:tc>
                  <a:txBody>
                    <a:bodyPr/>
                    <a:lstStyle/>
                    <a:p>
                      <a:pPr algn="r"/>
                      <a:r>
                        <a:rPr lang="fr-FR" sz="1000" b="0" i="0" dirty="0">
                          <a:latin typeface="Arial Regular"/>
                        </a:rPr>
                        <a:t>SWATH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0" i="0" dirty="0">
                          <a:latin typeface="Arial Regular"/>
                        </a:rPr>
                        <a:t>~ 2000 KM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8931590"/>
                  </a:ext>
                </a:extLst>
              </a:tr>
              <a:tr h="20033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i="0" dirty="0">
                          <a:latin typeface="Arial Regular"/>
                        </a:rPr>
                        <a:t>FOR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0" i="0" dirty="0">
                          <a:latin typeface="Arial Regular"/>
                        </a:rPr>
                        <a:t>+/- 3°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71176"/>
                  </a:ext>
                </a:extLst>
              </a:tr>
              <a:tr h="20033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i="0" dirty="0">
                          <a:latin typeface="Arial Regular"/>
                        </a:rPr>
                        <a:t>PUPIL DIAMETER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0" i="0" dirty="0">
                          <a:latin typeface="Arial Regular"/>
                        </a:rPr>
                        <a:t>~ 90 MM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9305144"/>
                  </a:ext>
                </a:extLst>
              </a:tr>
              <a:tr h="200332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i="0" dirty="0">
                          <a:latin typeface="Arial Regular"/>
                        </a:rPr>
                        <a:t>ATA MAGNIFICATION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0" i="0" dirty="0">
                          <a:latin typeface="Arial Regular"/>
                        </a:rPr>
                        <a:t>2.3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6596041"/>
                  </a:ext>
                </a:extLst>
              </a:tr>
              <a:tr h="355133">
                <a:tc>
                  <a:txBody>
                    <a:bodyPr/>
                    <a:lstStyle/>
                    <a:p>
                      <a:pPr algn="r"/>
                      <a:r>
                        <a:rPr lang="fr-FR" sz="1000" b="0" i="0" dirty="0">
                          <a:latin typeface="Arial Regular"/>
                        </a:rPr>
                        <a:t>MAXIMUM OPTICAL PATH DIFFERENCE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0" i="0" dirty="0">
                          <a:latin typeface="Arial Regular"/>
                        </a:rPr>
                        <a:t>4,2 CM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5929292"/>
                  </a:ext>
                </a:extLst>
              </a:tr>
              <a:tr h="200332">
                <a:tc>
                  <a:txBody>
                    <a:bodyPr/>
                    <a:lstStyle/>
                    <a:p>
                      <a:pPr algn="r"/>
                      <a:r>
                        <a:rPr lang="fr-FR" sz="1000" b="0" i="0" dirty="0">
                          <a:latin typeface="Arial Regular"/>
                        </a:rPr>
                        <a:t>ACQUISITION DURATION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00" b="0" i="0" dirty="0">
                          <a:latin typeface="Arial Regular"/>
                        </a:rPr>
                        <a:t>~730 MS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38157787"/>
                  </a:ext>
                </a:extLst>
              </a:tr>
              <a:tr h="355133">
                <a:tc>
                  <a:txBody>
                    <a:bodyPr/>
                    <a:lstStyle/>
                    <a:p>
                      <a:pPr algn="r"/>
                      <a:r>
                        <a:rPr lang="fr-FR" sz="1000" b="0" i="0" dirty="0">
                          <a:latin typeface="Arial Regular"/>
                        </a:rPr>
                        <a:t>SCAN LINE DURATION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i="0" dirty="0">
                          <a:latin typeface="Arial Regular"/>
                        </a:rPr>
                        <a:t>15.6 S: 14 EARTH VIEWS + 1BB + 1CS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6354770"/>
                  </a:ext>
                </a:extLst>
              </a:tr>
              <a:tr h="200332">
                <a:tc>
                  <a:txBody>
                    <a:bodyPr/>
                    <a:lstStyle/>
                    <a:p>
                      <a:pPr algn="r"/>
                      <a:r>
                        <a:rPr lang="fr-FR" sz="1000" b="0" i="0" dirty="0">
                          <a:latin typeface="Arial Regular"/>
                        </a:rPr>
                        <a:t>CO-REGISTRATION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i="0" dirty="0">
                          <a:latin typeface="Arial Regular"/>
                        </a:rPr>
                        <a:t>INTEGRATED IMAGER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3239800"/>
                  </a:ext>
                </a:extLst>
              </a:tr>
              <a:tr h="200332">
                <a:tc>
                  <a:txBody>
                    <a:bodyPr/>
                    <a:lstStyle/>
                    <a:p>
                      <a:pPr algn="r"/>
                      <a:r>
                        <a:rPr lang="fr-FR" sz="1000" b="0" i="0" dirty="0">
                          <a:latin typeface="Arial Regular"/>
                        </a:rPr>
                        <a:t>SPECTRAL CALIBRATION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00" b="0" i="0" dirty="0">
                          <a:latin typeface="Arial Regular"/>
                        </a:rPr>
                        <a:t>FABRY PEROT SOURCE</a:t>
                      </a:r>
                    </a:p>
                  </a:txBody>
                  <a:tcPr marL="45530" marR="45530" marT="22765" marB="22765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508473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398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9947E91-F936-E74C-9800-38CF6F33B6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3706300-D7C8-924A-83B5-5EB0CA39B7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93521" y="1595196"/>
            <a:ext cx="2781300" cy="40767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474ADE7-40A6-3348-B96A-FE4DA4C09B43}"/>
              </a:ext>
            </a:extLst>
          </p:cNvPr>
          <p:cNvSpPr txBox="1"/>
          <p:nvPr/>
        </p:nvSpPr>
        <p:spPr>
          <a:xfrm>
            <a:off x="495849" y="425645"/>
            <a:ext cx="5932660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dirty="0">
                <a:solidFill>
                  <a:schemeClr val="bg1"/>
                </a:solidFill>
                <a:latin typeface="Arial Black Regular"/>
              </a:rPr>
              <a:t>INSTRUMENT BUDGET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D9C142-0D25-714C-ADD1-62CE12D69F97}"/>
              </a:ext>
            </a:extLst>
          </p:cNvPr>
          <p:cNvSpPr/>
          <p:nvPr/>
        </p:nvSpPr>
        <p:spPr>
          <a:xfrm>
            <a:off x="7645171" y="669695"/>
            <a:ext cx="3774362" cy="26339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8A1DFB-718C-704A-B3E3-562F732366CD}"/>
              </a:ext>
            </a:extLst>
          </p:cNvPr>
          <p:cNvSpPr/>
          <p:nvPr/>
        </p:nvSpPr>
        <p:spPr>
          <a:xfrm>
            <a:off x="7645171" y="3376806"/>
            <a:ext cx="3774362" cy="263394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B958686D-FB1D-2F41-A4AD-CDAE4CE1809B}"/>
              </a:ext>
            </a:extLst>
          </p:cNvPr>
          <p:cNvCxnSpPr>
            <a:cxnSpLocks/>
            <a:stCxn id="21" idx="6"/>
            <a:endCxn id="9" idx="1"/>
          </p:cNvCxnSpPr>
          <p:nvPr/>
        </p:nvCxnSpPr>
        <p:spPr>
          <a:xfrm>
            <a:off x="5152646" y="2009638"/>
            <a:ext cx="2492525" cy="11203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1C01DF8-8160-794F-A46A-258DF11928EE}"/>
              </a:ext>
            </a:extLst>
          </p:cNvPr>
          <p:cNvCxnSpPr>
            <a:cxnSpLocks/>
            <a:stCxn id="22" idx="6"/>
            <a:endCxn id="15" idx="1"/>
          </p:cNvCxnSpPr>
          <p:nvPr/>
        </p:nvCxnSpPr>
        <p:spPr>
          <a:xfrm>
            <a:off x="5152646" y="4693780"/>
            <a:ext cx="2492525" cy="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 8">
            <a:extLst>
              <a:ext uri="{FF2B5EF4-FFF2-40B4-BE49-F238E27FC236}">
                <a16:creationId xmlns:a16="http://schemas.microsoft.com/office/drawing/2014/main" id="{4C98891F-7991-7844-B629-C6A7E94884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45171" y="726835"/>
            <a:ext cx="3661990" cy="258801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E1E4EDE0-B491-A04C-9519-3B38EC5D6C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2126" y="3465973"/>
            <a:ext cx="3845098" cy="2455614"/>
          </a:xfrm>
          <a:prstGeom prst="rect">
            <a:avLst/>
          </a:prstGeom>
        </p:spPr>
      </p:pic>
      <p:sp>
        <p:nvSpPr>
          <p:cNvPr id="21" name="Ellipse 20">
            <a:extLst>
              <a:ext uri="{FF2B5EF4-FFF2-40B4-BE49-F238E27FC236}">
                <a16:creationId xmlns:a16="http://schemas.microsoft.com/office/drawing/2014/main" id="{2B3E989F-8A8D-8D41-AD7A-4439EDE6BFE7}"/>
              </a:ext>
            </a:extLst>
          </p:cNvPr>
          <p:cNvSpPr/>
          <p:nvPr/>
        </p:nvSpPr>
        <p:spPr>
          <a:xfrm>
            <a:off x="5025288" y="1945959"/>
            <a:ext cx="127358" cy="1273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1934788E-F9FD-DA4D-A33D-8E5E497588AC}"/>
              </a:ext>
            </a:extLst>
          </p:cNvPr>
          <p:cNvSpPr/>
          <p:nvPr/>
        </p:nvSpPr>
        <p:spPr>
          <a:xfrm>
            <a:off x="5025288" y="4630101"/>
            <a:ext cx="127358" cy="127358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F5DA84E-7664-C048-BC5D-CA53578C784A}"/>
              </a:ext>
            </a:extLst>
          </p:cNvPr>
          <p:cNvSpPr/>
          <p:nvPr/>
        </p:nvSpPr>
        <p:spPr>
          <a:xfrm>
            <a:off x="5297654" y="2049293"/>
            <a:ext cx="21262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 Regular"/>
              </a:rPr>
              <a:t>I-OH 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 Regular"/>
              </a:rPr>
              <a:t>(OPTICAL MODULE)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37612C81-AAD7-BA44-9C81-149E4FBA12C3}"/>
              </a:ext>
            </a:extLst>
          </p:cNvPr>
          <p:cNvSpPr/>
          <p:nvPr/>
        </p:nvSpPr>
        <p:spPr>
          <a:xfrm>
            <a:off x="4921750" y="4757459"/>
            <a:ext cx="27126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 Regular"/>
              </a:rPr>
              <a:t>I-EM</a:t>
            </a:r>
          </a:p>
          <a:p>
            <a:pPr algn="ctr"/>
            <a:r>
              <a:rPr lang="fr-FR" sz="1600" dirty="0">
                <a:solidFill>
                  <a:schemeClr val="bg1"/>
                </a:solidFill>
                <a:latin typeface="Arial Regular"/>
              </a:rPr>
              <a:t>(ELECTRONICS MODULE)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217996C-E926-8840-8179-0ACCD4CB46A5}"/>
              </a:ext>
            </a:extLst>
          </p:cNvPr>
          <p:cNvSpPr/>
          <p:nvPr/>
        </p:nvSpPr>
        <p:spPr>
          <a:xfrm>
            <a:off x="3389593" y="4045042"/>
            <a:ext cx="8613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600" dirty="0">
                <a:solidFill>
                  <a:schemeClr val="bg1"/>
                </a:solidFill>
                <a:latin typeface="Arial Regular"/>
              </a:rPr>
              <a:t>SAT I/F</a:t>
            </a:r>
          </a:p>
        </p:txBody>
      </p:sp>
      <p:graphicFrame>
        <p:nvGraphicFramePr>
          <p:cNvPr id="35" name="Tableau 34">
            <a:extLst>
              <a:ext uri="{FF2B5EF4-FFF2-40B4-BE49-F238E27FC236}">
                <a16:creationId xmlns:a16="http://schemas.microsoft.com/office/drawing/2014/main" id="{A58F6484-58C6-6441-99E0-6ED298249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4302206"/>
              </p:ext>
            </p:extLst>
          </p:nvPr>
        </p:nvGraphicFramePr>
        <p:xfrm>
          <a:off x="5144384" y="5589974"/>
          <a:ext cx="2328788" cy="11025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49618">
                  <a:extLst>
                    <a:ext uri="{9D8B030D-6E8A-4147-A177-3AD203B41FA5}">
                      <a16:colId xmlns:a16="http://schemas.microsoft.com/office/drawing/2014/main" val="3824569285"/>
                    </a:ext>
                  </a:extLst>
                </a:gridCol>
                <a:gridCol w="1079170">
                  <a:extLst>
                    <a:ext uri="{9D8B030D-6E8A-4147-A177-3AD203B41FA5}">
                      <a16:colId xmlns:a16="http://schemas.microsoft.com/office/drawing/2014/main" val="390019462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lvl="0" algn="r" fontAlgn="b"/>
                      <a:r>
                        <a:rPr lang="fr-FR" sz="1100" b="0" i="0" u="none" strike="noStrike" dirty="0">
                          <a:solidFill>
                            <a:srgbClr val="3E7FC1"/>
                          </a:solidFill>
                          <a:effectLst/>
                          <a:latin typeface="Arial Regular"/>
                        </a:rPr>
                        <a:t>MASS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fr-FR" sz="1100" b="0" i="0" u="none" strike="noStrike" dirty="0">
                          <a:solidFill>
                            <a:srgbClr val="3E7FC1"/>
                          </a:solidFill>
                          <a:effectLst/>
                          <a:latin typeface="Arial Regular"/>
                        </a:rPr>
                        <a:t>430 KG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98066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lvl="0" algn="r" fontAlgn="b"/>
                      <a:r>
                        <a:rPr lang="fr-FR" sz="1100" b="0" i="0" u="none" strike="noStrike" dirty="0">
                          <a:solidFill>
                            <a:srgbClr val="3E7FC1"/>
                          </a:solidFill>
                          <a:effectLst/>
                          <a:latin typeface="Arial Regular"/>
                        </a:rPr>
                        <a:t>POWER 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fr-FR" sz="1100" b="0" i="0" u="none" strike="noStrike" dirty="0">
                          <a:solidFill>
                            <a:srgbClr val="3E7FC1"/>
                          </a:solidFill>
                          <a:effectLst/>
                          <a:latin typeface="Arial Regular"/>
                        </a:rPr>
                        <a:t>~520 W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404290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lvl="0" algn="r" fontAlgn="b"/>
                      <a:r>
                        <a:rPr lang="fr-FR" sz="1100" b="0" i="0" u="none" strike="noStrike" dirty="0">
                          <a:solidFill>
                            <a:srgbClr val="3E7FC1"/>
                          </a:solidFill>
                          <a:effectLst/>
                          <a:latin typeface="Arial Regular"/>
                        </a:rPr>
                        <a:t>I/F DATA RATE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lvl="0" algn="l" fontAlgn="b"/>
                      <a:r>
                        <a:rPr lang="fr-FR" sz="1100" b="0" i="0" u="none" strike="noStrike" dirty="0">
                          <a:solidFill>
                            <a:srgbClr val="3E7FC1"/>
                          </a:solidFill>
                          <a:effectLst/>
                          <a:latin typeface="Arial Regular"/>
                        </a:rPr>
                        <a:t>~6 MB/S</a:t>
                      </a:r>
                    </a:p>
                  </a:txBody>
                  <a:tcPr marL="144000" marR="144000" marT="72000" marB="72000" anchor="ctr">
                    <a:lnL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E7FC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630653"/>
                  </a:ext>
                </a:extLst>
              </a:tr>
            </a:tbl>
          </a:graphicData>
        </a:graphic>
      </p:graphicFrame>
      <p:pic>
        <p:nvPicPr>
          <p:cNvPr id="3" name="Image 2">
            <a:extLst>
              <a:ext uri="{FF2B5EF4-FFF2-40B4-BE49-F238E27FC236}">
                <a16:creationId xmlns:a16="http://schemas.microsoft.com/office/drawing/2014/main" id="{826812C8-4B35-7149-A04B-E76F824D62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13816" y="2655262"/>
            <a:ext cx="953363" cy="2963021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85A607B-EAE6-4A4F-B7C6-64FC92E491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811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 animBg="1"/>
      <p:bldP spid="15" grpId="0" animBg="1"/>
      <p:bldP spid="21" grpId="0" animBg="1"/>
      <p:bldP spid="22" grpId="0" animBg="1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5D7D51C2-30BF-F543-9EC2-EC50A128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2" name="Groupe 31">
            <a:extLst>
              <a:ext uri="{FF2B5EF4-FFF2-40B4-BE49-F238E27FC236}">
                <a16:creationId xmlns:a16="http://schemas.microsoft.com/office/drawing/2014/main" id="{83C531E7-268B-5A48-B6A7-5532D4248DF8}"/>
              </a:ext>
            </a:extLst>
          </p:cNvPr>
          <p:cNvGrpSpPr/>
          <p:nvPr/>
        </p:nvGrpSpPr>
        <p:grpSpPr>
          <a:xfrm>
            <a:off x="6282559" y="-2"/>
            <a:ext cx="6062389" cy="6858002"/>
            <a:chOff x="6282559" y="-2"/>
            <a:chExt cx="6062389" cy="685800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62BA710-43E8-E744-B6E2-A3115A0A4AD9}"/>
                </a:ext>
              </a:extLst>
            </p:cNvPr>
            <p:cNvSpPr/>
            <p:nvPr/>
          </p:nvSpPr>
          <p:spPr>
            <a:xfrm>
              <a:off x="7866498" y="-2"/>
              <a:ext cx="4478450" cy="68580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92100" dist="38100" dir="8100000" sx="101000" sy="101000" algn="tr" rotWithShape="0">
                <a:prstClr val="black">
                  <a:alpha val="2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CEB40544-0183-554D-A3FB-3249D21AC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282559" y="1181646"/>
              <a:ext cx="5706415" cy="4779347"/>
            </a:xfrm>
            <a:prstGeom prst="rect">
              <a:avLst/>
            </a:prstGeom>
          </p:spPr>
        </p:pic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7399B547-788D-534C-AF32-AB3826C4017A}"/>
              </a:ext>
            </a:extLst>
          </p:cNvPr>
          <p:cNvGrpSpPr/>
          <p:nvPr/>
        </p:nvGrpSpPr>
        <p:grpSpPr>
          <a:xfrm>
            <a:off x="6489692" y="1385046"/>
            <a:ext cx="5299237" cy="3018277"/>
            <a:chOff x="6950858" y="1656890"/>
            <a:chExt cx="4465285" cy="251630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AE65B9-60BB-964C-AA63-91CA5CA4454B}"/>
                </a:ext>
              </a:extLst>
            </p:cNvPr>
            <p:cNvSpPr/>
            <p:nvPr/>
          </p:nvSpPr>
          <p:spPr>
            <a:xfrm>
              <a:off x="6950858" y="1661473"/>
              <a:ext cx="4465285" cy="2511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64B8EBC-A0FF-104E-93A3-420CD4FB3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66498" y="1656890"/>
              <a:ext cx="2657636" cy="2511725"/>
            </a:xfrm>
            <a:prstGeom prst="rect">
              <a:avLst/>
            </a:prstGeom>
          </p:spPr>
        </p:pic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CA5CFA98-9707-524F-9F64-7EF703CAF079}"/>
              </a:ext>
            </a:extLst>
          </p:cNvPr>
          <p:cNvSpPr txBox="1"/>
          <p:nvPr/>
        </p:nvSpPr>
        <p:spPr>
          <a:xfrm>
            <a:off x="495849" y="425644"/>
            <a:ext cx="58906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dirty="0">
                <a:solidFill>
                  <a:schemeClr val="bg1"/>
                </a:solidFill>
                <a:latin typeface="Arial Black Regular"/>
              </a:rPr>
              <a:t>IFM EQM QUALIFICATION </a:t>
            </a:r>
          </a:p>
          <a:p>
            <a:endParaRPr lang="fr-FR" sz="3500" b="1" dirty="0">
              <a:solidFill>
                <a:srgbClr val="77B3BA"/>
              </a:solidFill>
              <a:latin typeface="Arial Black Regular"/>
            </a:endParaRP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</p:txBody>
      </p:sp>
      <p:grpSp>
        <p:nvGrpSpPr>
          <p:cNvPr id="31" name="Groupe 30">
            <a:extLst>
              <a:ext uri="{FF2B5EF4-FFF2-40B4-BE49-F238E27FC236}">
                <a16:creationId xmlns:a16="http://schemas.microsoft.com/office/drawing/2014/main" id="{484D5CC1-651E-C64B-AB45-6C3D6694420E}"/>
              </a:ext>
            </a:extLst>
          </p:cNvPr>
          <p:cNvGrpSpPr/>
          <p:nvPr/>
        </p:nvGrpSpPr>
        <p:grpSpPr>
          <a:xfrm>
            <a:off x="621223" y="2491524"/>
            <a:ext cx="4325211" cy="1669688"/>
            <a:chOff x="621223" y="2491524"/>
            <a:chExt cx="4325211" cy="166968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D95003D-0DA7-5E43-900E-2FCE36572BF1}"/>
                </a:ext>
              </a:extLst>
            </p:cNvPr>
            <p:cNvSpPr/>
            <p:nvPr/>
          </p:nvSpPr>
          <p:spPr>
            <a:xfrm>
              <a:off x="774172" y="2491524"/>
              <a:ext cx="4172262" cy="166968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57204">
                <a:spcAft>
                  <a:spcPts val="5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 Black Regular"/>
                </a:rPr>
                <a:t>Thermal qualification</a:t>
              </a:r>
            </a:p>
            <a:p>
              <a:pPr indent="-57204">
                <a:spcAft>
                  <a:spcPts val="500"/>
                </a:spcAft>
              </a:pPr>
              <a:r>
                <a:rPr lang="en-US" dirty="0">
                  <a:solidFill>
                    <a:schemeClr val="bg1"/>
                  </a:solidFill>
                  <a:latin typeface="Arial Regular"/>
                </a:rPr>
                <a:t>Temperature gradient and slopes within required range </a:t>
              </a:r>
              <a:r>
                <a:rPr lang="en-US" dirty="0" err="1">
                  <a:solidFill>
                    <a:schemeClr val="bg1"/>
                  </a:solidFill>
                  <a:latin typeface="Arial Regular"/>
                </a:rPr>
                <a:t>wrt</a:t>
              </a:r>
              <a:r>
                <a:rPr lang="en-US" dirty="0">
                  <a:solidFill>
                    <a:schemeClr val="bg1"/>
                  </a:solidFill>
                  <a:latin typeface="Arial Regular"/>
                </a:rPr>
                <a:t>. </a:t>
              </a:r>
              <a:r>
                <a:rPr lang="en-US" dirty="0" err="1">
                  <a:solidFill>
                    <a:schemeClr val="bg1"/>
                  </a:solidFill>
                  <a:latin typeface="Arial Regular"/>
                </a:rPr>
                <a:t>KBr</a:t>
              </a:r>
              <a:endParaRPr lang="en-US" dirty="0">
                <a:solidFill>
                  <a:schemeClr val="bg1"/>
                </a:solidFill>
                <a:latin typeface="Arial Regular"/>
              </a:endParaRPr>
            </a:p>
            <a:p>
              <a:pPr indent="-57204">
                <a:spcAft>
                  <a:spcPts val="500"/>
                </a:spcAft>
              </a:pPr>
              <a:endParaRPr lang="en-US" dirty="0">
                <a:solidFill>
                  <a:schemeClr val="bg1"/>
                </a:solidFill>
                <a:latin typeface="Arial Regular"/>
              </a:endParaRPr>
            </a:p>
            <a:p>
              <a:pPr indent="-57204">
                <a:spcAft>
                  <a:spcPts val="500"/>
                </a:spcAft>
              </a:pPr>
              <a:endParaRPr lang="en-US" dirty="0">
                <a:solidFill>
                  <a:schemeClr val="bg1"/>
                </a:solidFill>
                <a:latin typeface="Arial Regular"/>
              </a:endParaRPr>
            </a:p>
          </p:txBody>
        </p:sp>
        <p:cxnSp>
          <p:nvCxnSpPr>
            <p:cNvPr id="18" name="Connecteur droit 17">
              <a:extLst>
                <a:ext uri="{FF2B5EF4-FFF2-40B4-BE49-F238E27FC236}">
                  <a16:creationId xmlns:a16="http://schemas.microsoft.com/office/drawing/2014/main" id="{C29AAA6C-1029-F24B-9EC1-7871C2A98093}"/>
                </a:ext>
              </a:extLst>
            </p:cNvPr>
            <p:cNvCxnSpPr>
              <a:cxnSpLocks/>
            </p:cNvCxnSpPr>
            <p:nvPr/>
          </p:nvCxnSpPr>
          <p:spPr>
            <a:xfrm>
              <a:off x="621223" y="2556363"/>
              <a:ext cx="0" cy="85542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Image 13">
            <a:extLst>
              <a:ext uri="{FF2B5EF4-FFF2-40B4-BE49-F238E27FC236}">
                <a16:creationId xmlns:a16="http://schemas.microsoft.com/office/drawing/2014/main" id="{F1F6806E-FAD2-A54A-8803-A3805B014C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19323" y="6145289"/>
            <a:ext cx="1633340" cy="5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34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5D7D51C2-30BF-F543-9EC2-EC50A12824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D6A3637B-1CD0-3344-9650-55842F6C56D6}"/>
              </a:ext>
            </a:extLst>
          </p:cNvPr>
          <p:cNvSpPr/>
          <p:nvPr/>
        </p:nvSpPr>
        <p:spPr>
          <a:xfrm>
            <a:off x="7866498" y="-2"/>
            <a:ext cx="4478450" cy="68580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38100" dir="8100000" sx="101000" sy="101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40640E61-9813-A44D-8961-971A7FEFF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2559" y="1181646"/>
            <a:ext cx="5706415" cy="4779347"/>
          </a:xfrm>
          <a:prstGeom prst="rect">
            <a:avLst/>
          </a:prstGeom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7399B547-788D-534C-AF32-AB3826C4017A}"/>
              </a:ext>
            </a:extLst>
          </p:cNvPr>
          <p:cNvGrpSpPr/>
          <p:nvPr/>
        </p:nvGrpSpPr>
        <p:grpSpPr>
          <a:xfrm>
            <a:off x="6950858" y="1649488"/>
            <a:ext cx="4465285" cy="2511725"/>
            <a:chOff x="6950858" y="1649488"/>
            <a:chExt cx="4465285" cy="251172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AE65B9-60BB-964C-AA63-91CA5CA4454B}"/>
                </a:ext>
              </a:extLst>
            </p:cNvPr>
            <p:cNvSpPr/>
            <p:nvPr/>
          </p:nvSpPr>
          <p:spPr>
            <a:xfrm>
              <a:off x="6950858" y="1649488"/>
              <a:ext cx="4465285" cy="25117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564B8EBC-A0FF-104E-93A3-420CD4FB3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866498" y="1649488"/>
              <a:ext cx="2657636" cy="2511725"/>
            </a:xfrm>
            <a:prstGeom prst="rect">
              <a:avLst/>
            </a:prstGeom>
          </p:spPr>
        </p:pic>
      </p:grpSp>
      <p:sp>
        <p:nvSpPr>
          <p:cNvPr id="13" name="ZoneTexte 12">
            <a:extLst>
              <a:ext uri="{FF2B5EF4-FFF2-40B4-BE49-F238E27FC236}">
                <a16:creationId xmlns:a16="http://schemas.microsoft.com/office/drawing/2014/main" id="{CA5CFA98-9707-524F-9F64-7EF703CAF079}"/>
              </a:ext>
            </a:extLst>
          </p:cNvPr>
          <p:cNvSpPr txBox="1"/>
          <p:nvPr/>
        </p:nvSpPr>
        <p:spPr>
          <a:xfrm>
            <a:off x="495849" y="425644"/>
            <a:ext cx="589066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dirty="0">
                <a:solidFill>
                  <a:schemeClr val="bg1"/>
                </a:solidFill>
                <a:latin typeface="Arial Black Regular"/>
              </a:rPr>
              <a:t>IFM EQM QUALIFICATION </a:t>
            </a: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  <a:p>
            <a:endParaRPr lang="fr-FR" sz="3500" b="1" dirty="0">
              <a:solidFill>
                <a:srgbClr val="77B3BA"/>
              </a:solidFill>
              <a:latin typeface="Arial Black Regular"/>
            </a:endParaRP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BF90B6F6-4FF4-6C49-8ACA-34DD0A086838}"/>
              </a:ext>
            </a:extLst>
          </p:cNvPr>
          <p:cNvGrpSpPr/>
          <p:nvPr/>
        </p:nvGrpSpPr>
        <p:grpSpPr>
          <a:xfrm>
            <a:off x="621223" y="3996335"/>
            <a:ext cx="4325211" cy="2010807"/>
            <a:chOff x="621223" y="3996335"/>
            <a:chExt cx="4325211" cy="201080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C2A84BA-14F9-464E-BB85-C1FE0D477542}"/>
                </a:ext>
              </a:extLst>
            </p:cNvPr>
            <p:cNvSpPr/>
            <p:nvPr/>
          </p:nvSpPr>
          <p:spPr>
            <a:xfrm>
              <a:off x="774172" y="3996335"/>
              <a:ext cx="4172262" cy="20108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57204">
                <a:spcAft>
                  <a:spcPts val="5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 Black Regular"/>
                </a:rPr>
                <a:t>Mechanical qualification</a:t>
              </a:r>
            </a:p>
            <a:p>
              <a:pPr indent="-57204">
                <a:spcAft>
                  <a:spcPts val="500"/>
                </a:spcAft>
              </a:pPr>
              <a:r>
                <a:rPr lang="en-US" dirty="0">
                  <a:solidFill>
                    <a:schemeClr val="bg1"/>
                  </a:solidFill>
                  <a:latin typeface="Arial Regular"/>
                </a:rPr>
                <a:t>Small BS displacement compatible with actuator realignment capabilities</a:t>
              </a:r>
            </a:p>
            <a:p>
              <a:pPr indent="-57204">
                <a:spcAft>
                  <a:spcPts val="500"/>
                </a:spcAft>
              </a:pPr>
              <a:endParaRPr lang="en-US" dirty="0">
                <a:solidFill>
                  <a:schemeClr val="bg1"/>
                </a:solidFill>
                <a:latin typeface="Arial Regular"/>
              </a:endParaRPr>
            </a:p>
            <a:p>
              <a:pPr indent="-57204">
                <a:spcAft>
                  <a:spcPts val="500"/>
                </a:spcAft>
              </a:pPr>
              <a:endParaRPr lang="en-US" dirty="0">
                <a:solidFill>
                  <a:schemeClr val="bg1"/>
                </a:solidFill>
                <a:latin typeface="Arial Regular"/>
              </a:endParaRPr>
            </a:p>
            <a:p>
              <a:pPr indent="-57204">
                <a:spcAft>
                  <a:spcPts val="500"/>
                </a:spcAft>
              </a:pPr>
              <a:endParaRPr lang="en-US" dirty="0">
                <a:solidFill>
                  <a:schemeClr val="bg1"/>
                </a:solidFill>
                <a:latin typeface="Arial Regular"/>
              </a:endParaRPr>
            </a:p>
          </p:txBody>
        </p:sp>
        <p:cxnSp>
          <p:nvCxnSpPr>
            <p:cNvPr id="12" name="Connecteur droit 11">
              <a:extLst>
                <a:ext uri="{FF2B5EF4-FFF2-40B4-BE49-F238E27FC236}">
                  <a16:creationId xmlns:a16="http://schemas.microsoft.com/office/drawing/2014/main" id="{5FF23EF2-DA29-314A-A094-AFF61D8BCCAF}"/>
                </a:ext>
              </a:extLst>
            </p:cNvPr>
            <p:cNvCxnSpPr>
              <a:cxnSpLocks/>
            </p:cNvCxnSpPr>
            <p:nvPr/>
          </p:nvCxnSpPr>
          <p:spPr>
            <a:xfrm>
              <a:off x="621223" y="4047319"/>
              <a:ext cx="0" cy="855426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IFM-SineX-PFM-19-11-2020Trim">
            <a:hlinkClick r:id="" action="ppaction://media"/>
            <a:extLst>
              <a:ext uri="{FF2B5EF4-FFF2-40B4-BE49-F238E27FC236}">
                <a16:creationId xmlns:a16="http://schemas.microsoft.com/office/drawing/2014/main" id="{D662D1ED-281B-3A49-B47A-82A05C5027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456187" y="1379349"/>
            <a:ext cx="5317640" cy="299117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55EB8B6-F911-AF4D-84F9-03283547CE03}"/>
              </a:ext>
            </a:extLst>
          </p:cNvPr>
          <p:cNvSpPr/>
          <p:nvPr/>
        </p:nvSpPr>
        <p:spPr>
          <a:xfrm>
            <a:off x="774172" y="2491524"/>
            <a:ext cx="4172262" cy="16696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204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  <a:latin typeface="Arial Black Regular"/>
              </a:rPr>
              <a:t>Thermal qualification</a:t>
            </a:r>
          </a:p>
          <a:p>
            <a:pPr indent="-57204">
              <a:spcAft>
                <a:spcPts val="500"/>
              </a:spcAft>
            </a:pPr>
            <a:r>
              <a:rPr lang="en-US" dirty="0">
                <a:solidFill>
                  <a:schemeClr val="bg1"/>
                </a:solidFill>
                <a:latin typeface="Arial Regular"/>
              </a:rPr>
              <a:t>Temperature gradient and slopes within required range </a:t>
            </a:r>
            <a:r>
              <a:rPr lang="en-US" dirty="0" err="1">
                <a:solidFill>
                  <a:schemeClr val="bg1"/>
                </a:solidFill>
                <a:latin typeface="Arial Regular"/>
              </a:rPr>
              <a:t>wrt</a:t>
            </a:r>
            <a:r>
              <a:rPr lang="en-US" dirty="0">
                <a:solidFill>
                  <a:schemeClr val="bg1"/>
                </a:solidFill>
                <a:latin typeface="Arial Regular"/>
              </a:rPr>
              <a:t>. </a:t>
            </a:r>
            <a:r>
              <a:rPr lang="en-US" dirty="0" err="1">
                <a:solidFill>
                  <a:schemeClr val="bg1"/>
                </a:solidFill>
                <a:latin typeface="Arial Regular"/>
              </a:rPr>
              <a:t>KBr</a:t>
            </a: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</p:txBody>
      </p:sp>
      <p:cxnSp>
        <p:nvCxnSpPr>
          <p:cNvPr id="29" name="Connecteur droit 28">
            <a:extLst>
              <a:ext uri="{FF2B5EF4-FFF2-40B4-BE49-F238E27FC236}">
                <a16:creationId xmlns:a16="http://schemas.microsoft.com/office/drawing/2014/main" id="{1712F600-C356-9147-AE1B-FF3A622A303D}"/>
              </a:ext>
            </a:extLst>
          </p:cNvPr>
          <p:cNvCxnSpPr>
            <a:cxnSpLocks/>
          </p:cNvCxnSpPr>
          <p:nvPr/>
        </p:nvCxnSpPr>
        <p:spPr>
          <a:xfrm>
            <a:off x="621223" y="2556363"/>
            <a:ext cx="0" cy="855426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 14">
            <a:extLst>
              <a:ext uri="{FF2B5EF4-FFF2-40B4-BE49-F238E27FC236}">
                <a16:creationId xmlns:a16="http://schemas.microsoft.com/office/drawing/2014/main" id="{510FEE51-F9EF-394B-B2FC-00E6367C65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19323" y="6145289"/>
            <a:ext cx="1633340" cy="5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8371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954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5D7D51C2-30BF-F543-9EC2-EC50A128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A0E1733-72DB-2C4D-9CA2-47CC03C8912C}"/>
              </a:ext>
            </a:extLst>
          </p:cNvPr>
          <p:cNvSpPr/>
          <p:nvPr/>
        </p:nvSpPr>
        <p:spPr>
          <a:xfrm>
            <a:off x="7866498" y="-2"/>
            <a:ext cx="4478450" cy="685800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dist="38100" dir="8100000" sx="101000" sy="101000" algn="tr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AD25ADE3-BB19-4542-B87C-81B97DAC7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2559" y="1181646"/>
            <a:ext cx="5706415" cy="477934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A5CFA98-9707-524F-9F64-7EF703CAF079}"/>
              </a:ext>
            </a:extLst>
          </p:cNvPr>
          <p:cNvSpPr txBox="1"/>
          <p:nvPr/>
        </p:nvSpPr>
        <p:spPr>
          <a:xfrm>
            <a:off x="495849" y="425644"/>
            <a:ext cx="5890664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dirty="0">
                <a:solidFill>
                  <a:schemeClr val="bg1"/>
                </a:solidFill>
                <a:latin typeface="Arial Black Regular"/>
              </a:rPr>
              <a:t>IFM EQM QUALIFICATION </a:t>
            </a: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  <a:p>
            <a:endParaRPr lang="fr-FR" sz="3500" b="1" dirty="0">
              <a:solidFill>
                <a:srgbClr val="77B3BA"/>
              </a:solidFill>
              <a:latin typeface="Arial Black Regular"/>
            </a:endParaRP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5C3FBCD7-2C63-2F46-8314-08B23AD10C13}"/>
              </a:ext>
            </a:extLst>
          </p:cNvPr>
          <p:cNvGrpSpPr/>
          <p:nvPr/>
        </p:nvGrpSpPr>
        <p:grpSpPr>
          <a:xfrm>
            <a:off x="638846" y="1649488"/>
            <a:ext cx="5279907" cy="2693045"/>
            <a:chOff x="638846" y="1649488"/>
            <a:chExt cx="5279907" cy="2693045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E6E4D0-6AE9-344C-91B7-F64D35364280}"/>
                </a:ext>
              </a:extLst>
            </p:cNvPr>
            <p:cNvSpPr/>
            <p:nvPr/>
          </p:nvSpPr>
          <p:spPr>
            <a:xfrm>
              <a:off x="791795" y="1649488"/>
              <a:ext cx="5126958" cy="269304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indent="-57204">
                <a:spcAft>
                  <a:spcPts val="500"/>
                </a:spcAft>
              </a:pPr>
              <a:r>
                <a:rPr lang="en-US" b="1" dirty="0">
                  <a:solidFill>
                    <a:schemeClr val="bg1"/>
                  </a:solidFill>
                  <a:latin typeface="Arial Black Regular"/>
                </a:rPr>
                <a:t>Reference test after qualification</a:t>
              </a:r>
            </a:p>
            <a:p>
              <a:pPr indent="-57204">
                <a:spcAft>
                  <a:spcPts val="500"/>
                </a:spcAft>
              </a:pPr>
              <a:r>
                <a:rPr lang="en-US" dirty="0">
                  <a:solidFill>
                    <a:schemeClr val="bg1"/>
                  </a:solidFill>
                  <a:latin typeface="Arial Regular"/>
                </a:rPr>
                <a:t>Very stable optical performances after qualification</a:t>
              </a:r>
            </a:p>
            <a:p>
              <a:pPr indent="-57204">
                <a:spcAft>
                  <a:spcPts val="500"/>
                </a:spcAft>
              </a:pPr>
              <a:r>
                <a:rPr lang="en-US" dirty="0">
                  <a:solidFill>
                    <a:schemeClr val="bg1"/>
                  </a:solidFill>
                  <a:latin typeface="Arial Regular"/>
                </a:rPr>
                <a:t>Qualification successful</a:t>
              </a:r>
            </a:p>
            <a:p>
              <a:pPr indent="-57204">
                <a:spcAft>
                  <a:spcPts val="500"/>
                </a:spcAft>
              </a:pPr>
              <a:endParaRPr lang="en-US" dirty="0">
                <a:solidFill>
                  <a:schemeClr val="bg1"/>
                </a:solidFill>
                <a:latin typeface="Arial Regular"/>
              </a:endParaRPr>
            </a:p>
            <a:p>
              <a:pPr indent="-57204">
                <a:spcAft>
                  <a:spcPts val="500"/>
                </a:spcAft>
              </a:pPr>
              <a:endParaRPr lang="en-US" dirty="0">
                <a:solidFill>
                  <a:schemeClr val="bg1"/>
                </a:solidFill>
                <a:latin typeface="Arial Regular"/>
              </a:endParaRPr>
            </a:p>
            <a:p>
              <a:pPr indent="-57204">
                <a:spcAft>
                  <a:spcPts val="500"/>
                </a:spcAft>
              </a:pPr>
              <a:endParaRPr lang="en-US" dirty="0">
                <a:solidFill>
                  <a:schemeClr val="bg1"/>
                </a:solidFill>
                <a:latin typeface="Arial Regular"/>
              </a:endParaRPr>
            </a:p>
            <a:p>
              <a:pPr indent="-57204">
                <a:spcAft>
                  <a:spcPts val="500"/>
                </a:spcAft>
              </a:pPr>
              <a:endParaRPr lang="en-US" dirty="0">
                <a:solidFill>
                  <a:schemeClr val="bg1"/>
                </a:solidFill>
                <a:latin typeface="Arial Regular"/>
              </a:endParaRPr>
            </a:p>
          </p:txBody>
        </p:sp>
        <p:cxnSp>
          <p:nvCxnSpPr>
            <p:cNvPr id="15" name="Connecteur droit 14">
              <a:extLst>
                <a:ext uri="{FF2B5EF4-FFF2-40B4-BE49-F238E27FC236}">
                  <a16:creationId xmlns:a16="http://schemas.microsoft.com/office/drawing/2014/main" id="{47F4EAF6-8A7B-C747-A802-7493407119BD}"/>
                </a:ext>
              </a:extLst>
            </p:cNvPr>
            <p:cNvCxnSpPr>
              <a:cxnSpLocks/>
            </p:cNvCxnSpPr>
            <p:nvPr/>
          </p:nvCxnSpPr>
          <p:spPr>
            <a:xfrm>
              <a:off x="638846" y="1772174"/>
              <a:ext cx="0" cy="1062899"/>
            </a:xfrm>
            <a:prstGeom prst="line">
              <a:avLst/>
            </a:prstGeom>
            <a:ln w="508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363E64CD-539E-7E45-BD27-3AAFC2FE95DC}"/>
              </a:ext>
            </a:extLst>
          </p:cNvPr>
          <p:cNvGrpSpPr/>
          <p:nvPr/>
        </p:nvGrpSpPr>
        <p:grpSpPr>
          <a:xfrm>
            <a:off x="6726684" y="1433393"/>
            <a:ext cx="4978779" cy="2848235"/>
            <a:chOff x="7030101" y="1667593"/>
            <a:chExt cx="4302934" cy="2461601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F72E9273-4EA9-C046-8255-BC760E98FF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905" r="7504"/>
            <a:stretch/>
          </p:blipFill>
          <p:spPr>
            <a:xfrm>
              <a:off x="7030101" y="1989807"/>
              <a:ext cx="2801966" cy="1718343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AEAA3C33-C6C3-744F-906D-A9821938A6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r="58316" b="48014"/>
            <a:stretch/>
          </p:blipFill>
          <p:spPr>
            <a:xfrm>
              <a:off x="9924371" y="2802995"/>
              <a:ext cx="1408664" cy="1326199"/>
            </a:xfrm>
            <a:prstGeom prst="rect">
              <a:avLst/>
            </a:prstGeom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60A6C96A-48F5-0B41-A805-7D40DB7A83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56925" b="49855"/>
            <a:stretch/>
          </p:blipFill>
          <p:spPr>
            <a:xfrm>
              <a:off x="9874769" y="1667593"/>
              <a:ext cx="1378474" cy="1211409"/>
            </a:xfrm>
            <a:prstGeom prst="rect">
              <a:avLst/>
            </a:prstGeom>
          </p:spPr>
        </p:pic>
      </p:grpSp>
      <p:graphicFrame>
        <p:nvGraphicFramePr>
          <p:cNvPr id="4" name="Tableau 3">
            <a:extLst>
              <a:ext uri="{FF2B5EF4-FFF2-40B4-BE49-F238E27FC236}">
                <a16:creationId xmlns:a16="http://schemas.microsoft.com/office/drawing/2014/main" id="{E877EB95-F4EC-A54D-9920-09F2DBEC1E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959732"/>
              </p:ext>
            </p:extLst>
          </p:nvPr>
        </p:nvGraphicFramePr>
        <p:xfrm>
          <a:off x="638846" y="3053685"/>
          <a:ext cx="5440685" cy="347759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806796">
                  <a:extLst>
                    <a:ext uri="{9D8B030D-6E8A-4147-A177-3AD203B41FA5}">
                      <a16:colId xmlns:a16="http://schemas.microsoft.com/office/drawing/2014/main" val="787835762"/>
                    </a:ext>
                  </a:extLst>
                </a:gridCol>
                <a:gridCol w="2552550">
                  <a:extLst>
                    <a:ext uri="{9D8B030D-6E8A-4147-A177-3AD203B41FA5}">
                      <a16:colId xmlns:a16="http://schemas.microsoft.com/office/drawing/2014/main" val="691984381"/>
                    </a:ext>
                  </a:extLst>
                </a:gridCol>
                <a:gridCol w="1081339">
                  <a:extLst>
                    <a:ext uri="{9D8B030D-6E8A-4147-A177-3AD203B41FA5}">
                      <a16:colId xmlns:a16="http://schemas.microsoft.com/office/drawing/2014/main" val="793237382"/>
                    </a:ext>
                  </a:extLst>
                </a:gridCol>
              </a:tblGrid>
              <a:tr h="225460">
                <a:tc>
                  <a:txBody>
                    <a:bodyPr/>
                    <a:lstStyle/>
                    <a:p>
                      <a:pPr algn="ctr"/>
                      <a:r>
                        <a:rPr lang="fr-FR" sz="1100" b="1" i="0" dirty="0">
                          <a:solidFill>
                            <a:srgbClr val="77B3BA"/>
                          </a:solidFill>
                          <a:latin typeface="Arial Black Regular"/>
                        </a:rPr>
                        <a:t>MEASUREMENT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100" b="1" i="0" dirty="0">
                          <a:solidFill>
                            <a:srgbClr val="77B3BA"/>
                          </a:solidFill>
                          <a:latin typeface="Arial Black Regular"/>
                        </a:rPr>
                        <a:t>REQUIREMENT</a:t>
                      </a:r>
                    </a:p>
                  </a:txBody>
                  <a:tcPr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100" b="1" i="0" dirty="0">
                          <a:solidFill>
                            <a:srgbClr val="77B3BA"/>
                          </a:solidFill>
                          <a:latin typeface="Arial Black Regular"/>
                        </a:rPr>
                        <a:t>STATUS</a:t>
                      </a:r>
                    </a:p>
                  </a:txBody>
                  <a:tcPr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619598"/>
                  </a:ext>
                </a:extLst>
              </a:tr>
              <a:tr h="225460">
                <a:tc rowSpan="3">
                  <a:txBody>
                    <a:bodyPr/>
                    <a:lstStyle/>
                    <a:p>
                      <a:pPr algn="ctr"/>
                      <a:r>
                        <a:rPr lang="el-GR" sz="1400" b="1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</a:t>
                      </a:r>
                      <a:r>
                        <a:rPr lang="fr-FR" sz="1400" b="0" i="0" kern="1200" dirty="0">
                          <a:solidFill>
                            <a:schemeClr val="bg1"/>
                          </a:solidFill>
                          <a:effectLst/>
                          <a:latin typeface="Arial Regular"/>
                          <a:ea typeface="+mn-ea"/>
                          <a:cs typeface="+mn-cs"/>
                        </a:rPr>
                        <a:t>WFE</a:t>
                      </a:r>
                      <a:endParaRPr lang="fr-FR" sz="1400" b="0" i="0" dirty="0">
                        <a:solidFill>
                          <a:schemeClr val="bg1"/>
                        </a:solidFill>
                        <a:latin typeface="Arial Regular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b="0" i="0" dirty="0">
                          <a:solidFill>
                            <a:schemeClr val="bg1"/>
                          </a:solidFill>
                          <a:latin typeface="Arial Regular"/>
                        </a:rPr>
                        <a:t>ABSOLUTE WAVEFRONT TILTS STABILITY</a:t>
                      </a:r>
                    </a:p>
                  </a:txBody>
                  <a:tcPr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050" b="0" i="0" dirty="0">
                          <a:ln>
                            <a:noFill/>
                          </a:ln>
                          <a:solidFill>
                            <a:srgbClr val="77B3BA"/>
                          </a:solidFill>
                          <a:latin typeface="Arial Regular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0368646"/>
                  </a:ext>
                </a:extLst>
              </a:tr>
              <a:tr h="22546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05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</a:t>
                      </a:r>
                      <a:r>
                        <a:rPr lang="fr-FR" sz="1050" b="0" i="0" kern="1200" dirty="0">
                          <a:solidFill>
                            <a:schemeClr val="bg1"/>
                          </a:solidFill>
                          <a:effectLst/>
                          <a:latin typeface="Arial Regular"/>
                          <a:ea typeface="+mn-ea"/>
                          <a:cs typeface="+mn-cs"/>
                        </a:rPr>
                        <a:t>OPD STABILITY</a:t>
                      </a:r>
                      <a:endParaRPr lang="fr-FR" sz="1050" b="0" i="0" dirty="0">
                        <a:solidFill>
                          <a:schemeClr val="bg1"/>
                        </a:solidFill>
                        <a:latin typeface="Arial Regular"/>
                      </a:endParaRPr>
                    </a:p>
                  </a:txBody>
                  <a:tcPr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 i="0" dirty="0">
                          <a:ln>
                            <a:noFill/>
                          </a:ln>
                          <a:solidFill>
                            <a:srgbClr val="77B3BA"/>
                          </a:solidFill>
                          <a:latin typeface="Arial Regular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9208853"/>
                  </a:ext>
                </a:extLst>
              </a:tr>
              <a:tr h="22546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sz="105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</a:t>
                      </a:r>
                      <a:r>
                        <a:rPr lang="fr-FR" sz="1050" b="0" i="0" kern="1200" dirty="0">
                          <a:solidFill>
                            <a:schemeClr val="bg1"/>
                          </a:solidFill>
                          <a:effectLst/>
                          <a:latin typeface="Arial Regular"/>
                          <a:ea typeface="+mn-ea"/>
                          <a:cs typeface="+mn-cs"/>
                        </a:rPr>
                        <a:t>WFE STABILITY</a:t>
                      </a:r>
                      <a:endParaRPr lang="fr-FR" sz="1050" b="0" i="0" dirty="0">
                        <a:solidFill>
                          <a:schemeClr val="bg1"/>
                        </a:solidFill>
                        <a:latin typeface="Arial Regular"/>
                      </a:endParaRPr>
                    </a:p>
                  </a:txBody>
                  <a:tcPr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 i="0" dirty="0">
                          <a:ln>
                            <a:noFill/>
                          </a:ln>
                          <a:solidFill>
                            <a:srgbClr val="77B3BA"/>
                          </a:solidFill>
                          <a:latin typeface="Arial Regular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00647323"/>
                  </a:ext>
                </a:extLst>
              </a:tr>
              <a:tr h="225460">
                <a:tc rowSpan="7">
                  <a:txBody>
                    <a:bodyPr/>
                    <a:lstStyle/>
                    <a:p>
                      <a:pPr algn="ctr"/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Arial Regular"/>
                        </a:rPr>
                        <a:t>IFG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l-GR" sz="1050" b="0" i="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Δ</a:t>
                      </a:r>
                      <a:r>
                        <a:rPr lang="fr-FR" sz="1050" b="0" i="0" kern="1200" dirty="0">
                          <a:solidFill>
                            <a:schemeClr val="bg1"/>
                          </a:solidFill>
                          <a:effectLst/>
                          <a:latin typeface="Arial Regular"/>
                          <a:ea typeface="+mn-ea"/>
                          <a:cs typeface="+mn-cs"/>
                        </a:rPr>
                        <a:t>WFE IN POLARISATION STABILITY</a:t>
                      </a:r>
                      <a:endParaRPr lang="fr-FR" sz="1050" b="0" i="0" dirty="0">
                        <a:solidFill>
                          <a:schemeClr val="bg1"/>
                        </a:solidFill>
                        <a:latin typeface="Arial Regular"/>
                      </a:endParaRPr>
                    </a:p>
                  </a:txBody>
                  <a:tcPr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 i="0" dirty="0">
                          <a:ln>
                            <a:noFill/>
                          </a:ln>
                          <a:solidFill>
                            <a:srgbClr val="77B3BA"/>
                          </a:solidFill>
                          <a:latin typeface="Arial Regular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9392451"/>
                  </a:ext>
                </a:extLst>
              </a:tr>
              <a:tr h="22546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0" i="0" dirty="0">
                          <a:solidFill>
                            <a:schemeClr val="bg1"/>
                          </a:solidFill>
                          <a:latin typeface="Arial Regular"/>
                        </a:rPr>
                        <a:t>ZPD POSITION STABILITY</a:t>
                      </a:r>
                    </a:p>
                  </a:txBody>
                  <a:tcPr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 i="0" dirty="0">
                          <a:ln>
                            <a:noFill/>
                          </a:ln>
                          <a:solidFill>
                            <a:srgbClr val="77B3BA"/>
                          </a:solidFill>
                          <a:latin typeface="Arial Regular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39893768"/>
                  </a:ext>
                </a:extLst>
              </a:tr>
              <a:tr h="22546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0" i="0" dirty="0">
                          <a:solidFill>
                            <a:schemeClr val="bg1"/>
                          </a:solidFill>
                          <a:latin typeface="Arial Regular"/>
                        </a:rPr>
                        <a:t>STT NUMBER MARGIN &amp; SPL FLAGS</a:t>
                      </a:r>
                    </a:p>
                  </a:txBody>
                  <a:tcPr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 i="0" dirty="0">
                          <a:ln>
                            <a:noFill/>
                          </a:ln>
                          <a:solidFill>
                            <a:srgbClr val="77B3BA"/>
                          </a:solidFill>
                          <a:latin typeface="Arial Regular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3707716"/>
                  </a:ext>
                </a:extLst>
              </a:tr>
              <a:tr h="22546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0" i="0" dirty="0">
                          <a:solidFill>
                            <a:schemeClr val="bg1"/>
                          </a:solidFill>
                          <a:latin typeface="Arial Regular"/>
                        </a:rPr>
                        <a:t>VOPD STABILITY</a:t>
                      </a:r>
                    </a:p>
                  </a:txBody>
                  <a:tcPr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 i="0" dirty="0">
                          <a:ln>
                            <a:noFill/>
                          </a:ln>
                          <a:solidFill>
                            <a:srgbClr val="77B3BA"/>
                          </a:solidFill>
                          <a:latin typeface="Arial Regular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2636593"/>
                  </a:ext>
                </a:extLst>
              </a:tr>
              <a:tr h="292433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0" i="0" dirty="0">
                          <a:solidFill>
                            <a:schemeClr val="bg1"/>
                          </a:solidFill>
                          <a:latin typeface="Arial Regular"/>
                        </a:rPr>
                        <a:t>ME STABILITY</a:t>
                      </a:r>
                    </a:p>
                  </a:txBody>
                  <a:tcPr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 i="0" dirty="0">
                          <a:ln>
                            <a:noFill/>
                          </a:ln>
                          <a:solidFill>
                            <a:srgbClr val="77B3BA"/>
                          </a:solidFill>
                          <a:latin typeface="Arial Regular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5144410"/>
                  </a:ext>
                </a:extLst>
              </a:tr>
              <a:tr h="225460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0" i="0" dirty="0">
                          <a:solidFill>
                            <a:schemeClr val="bg1"/>
                          </a:solidFill>
                          <a:latin typeface="Arial Regular"/>
                        </a:rPr>
                        <a:t>METROLOGY TILTS STABILITY</a:t>
                      </a:r>
                    </a:p>
                  </a:txBody>
                  <a:tcPr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 i="0" dirty="0">
                          <a:ln>
                            <a:noFill/>
                          </a:ln>
                          <a:solidFill>
                            <a:srgbClr val="77B3BA"/>
                          </a:solidFill>
                          <a:latin typeface="Arial Regular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114464"/>
                  </a:ext>
                </a:extLst>
              </a:tr>
              <a:tr h="22546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sz="1050" b="0" i="0" dirty="0">
                          <a:solidFill>
                            <a:schemeClr val="bg1"/>
                          </a:solidFill>
                          <a:latin typeface="Arial Regular"/>
                        </a:rPr>
                        <a:t>BSMA SINUS MODE CHECK</a:t>
                      </a:r>
                    </a:p>
                  </a:txBody>
                  <a:tcPr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 i="0" dirty="0">
                          <a:ln>
                            <a:noFill/>
                          </a:ln>
                          <a:solidFill>
                            <a:srgbClr val="77B3BA"/>
                          </a:solidFill>
                          <a:latin typeface="Arial Regular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015200"/>
                  </a:ext>
                </a:extLst>
              </a:tr>
              <a:tr h="225460">
                <a:tc rowSpan="2">
                  <a:txBody>
                    <a:bodyPr/>
                    <a:lstStyle/>
                    <a:p>
                      <a:pPr algn="ctr"/>
                      <a:r>
                        <a:rPr lang="fr-FR" sz="1400" b="0" i="0" dirty="0">
                          <a:solidFill>
                            <a:schemeClr val="bg1"/>
                          </a:solidFill>
                          <a:latin typeface="Arial Regular"/>
                        </a:rPr>
                        <a:t>MECHANISM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b="0" i="0" dirty="0">
                          <a:solidFill>
                            <a:schemeClr val="bg1"/>
                          </a:solidFill>
                          <a:latin typeface="Arial Regular"/>
                        </a:rPr>
                        <a:t>RDYN0</a:t>
                      </a:r>
                    </a:p>
                  </a:txBody>
                  <a:tcPr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 i="0" dirty="0">
                          <a:ln>
                            <a:noFill/>
                          </a:ln>
                          <a:solidFill>
                            <a:srgbClr val="77B3BA"/>
                          </a:solidFill>
                          <a:latin typeface="Arial Regular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3183053"/>
                  </a:ext>
                </a:extLst>
              </a:tr>
              <a:tr h="225460">
                <a:tc vMerge="1">
                  <a:txBody>
                    <a:bodyPr/>
                    <a:lstStyle/>
                    <a:p>
                      <a:endParaRPr lang="fr-FR" sz="1200" dirty="0">
                        <a:latin typeface="CNES Sans" pitchFamily="2" charset="77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fr-FR" sz="1050" b="0" i="0" dirty="0">
                          <a:solidFill>
                            <a:schemeClr val="bg1"/>
                          </a:solidFill>
                          <a:latin typeface="Arial Regular"/>
                        </a:rPr>
                        <a:t>STAB</a:t>
                      </a:r>
                    </a:p>
                  </a:txBody>
                  <a:tcPr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050" b="0" i="0" dirty="0">
                          <a:ln>
                            <a:noFill/>
                          </a:ln>
                          <a:solidFill>
                            <a:srgbClr val="77B3BA"/>
                          </a:solidFill>
                          <a:latin typeface="Arial Regular"/>
                        </a:rPr>
                        <a:t>OK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7B3B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45049460"/>
                  </a:ext>
                </a:extLst>
              </a:tr>
            </a:tbl>
          </a:graphicData>
        </a:graphic>
      </p:graphicFrame>
      <p:pic>
        <p:nvPicPr>
          <p:cNvPr id="16" name="Image 15">
            <a:extLst>
              <a:ext uri="{FF2B5EF4-FFF2-40B4-BE49-F238E27FC236}">
                <a16:creationId xmlns:a16="http://schemas.microsoft.com/office/drawing/2014/main" id="{49BD642C-A297-8946-BA83-9A39C5162F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9323" y="6145289"/>
            <a:ext cx="1633340" cy="50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27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5D7D51C2-30BF-F543-9EC2-EC50A128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CA5CFA98-9707-524F-9F64-7EF703CAF079}"/>
              </a:ext>
            </a:extLst>
          </p:cNvPr>
          <p:cNvSpPr txBox="1"/>
          <p:nvPr/>
        </p:nvSpPr>
        <p:spPr>
          <a:xfrm>
            <a:off x="6494432" y="545864"/>
            <a:ext cx="5890664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dirty="0">
                <a:solidFill>
                  <a:schemeClr val="bg1"/>
                </a:solidFill>
                <a:latin typeface="Arial Black Regular"/>
              </a:rPr>
              <a:t>PFM SUBUNITS PERFORMANCE TESTING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E6E4D0-6AE9-344C-91B7-F64D35364280}"/>
              </a:ext>
            </a:extLst>
          </p:cNvPr>
          <p:cNvSpPr/>
          <p:nvPr/>
        </p:nvSpPr>
        <p:spPr>
          <a:xfrm>
            <a:off x="6822811" y="2540374"/>
            <a:ext cx="4414684" cy="40139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204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  <a:latin typeface="Arial Black Regular"/>
              </a:rPr>
              <a:t>FPCA</a:t>
            </a:r>
          </a:p>
          <a:p>
            <a:pPr indent="-57204"/>
            <a:r>
              <a:rPr lang="en-US" dirty="0">
                <a:solidFill>
                  <a:schemeClr val="bg1"/>
                </a:solidFill>
                <a:latin typeface="Arial Regular"/>
              </a:rPr>
              <a:t>At room temperature, detectors cooled</a:t>
            </a:r>
          </a:p>
          <a:p>
            <a:pPr indent="-57204"/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/>
            <a:r>
              <a:rPr lang="en-US" dirty="0">
                <a:solidFill>
                  <a:schemeClr val="bg1"/>
                </a:solidFill>
                <a:latin typeface="Arial Regular"/>
              </a:rPr>
              <a:t>Radiometric and geometric performances assessment in line with CDR budgets</a:t>
            </a:r>
          </a:p>
          <a:p>
            <a:pPr indent="-57204"/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/>
            <a:r>
              <a:rPr lang="en-US" dirty="0">
                <a:solidFill>
                  <a:schemeClr val="bg1"/>
                </a:solidFill>
                <a:latin typeface="Arial Regular"/>
              </a:rPr>
              <a:t>IPSF characterization will be used for on ground processing</a:t>
            </a: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7F4EAF6-8A7B-C747-A802-7493407119BD}"/>
              </a:ext>
            </a:extLst>
          </p:cNvPr>
          <p:cNvCxnSpPr>
            <a:cxnSpLocks/>
          </p:cNvCxnSpPr>
          <p:nvPr/>
        </p:nvCxnSpPr>
        <p:spPr>
          <a:xfrm>
            <a:off x="6684396" y="2665708"/>
            <a:ext cx="0" cy="2193181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e 31">
            <a:extLst>
              <a:ext uri="{FF2B5EF4-FFF2-40B4-BE49-F238E27FC236}">
                <a16:creationId xmlns:a16="http://schemas.microsoft.com/office/drawing/2014/main" id="{FCB60381-9FF9-524E-965B-71F027C1042D}"/>
              </a:ext>
            </a:extLst>
          </p:cNvPr>
          <p:cNvGrpSpPr/>
          <p:nvPr/>
        </p:nvGrpSpPr>
        <p:grpSpPr>
          <a:xfrm>
            <a:off x="0" y="-1"/>
            <a:ext cx="5805486" cy="6858001"/>
            <a:chOff x="0" y="-1"/>
            <a:chExt cx="5805486" cy="6858001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20AC89A-CFE5-204F-B23B-FB25343565B5}"/>
                </a:ext>
              </a:extLst>
            </p:cNvPr>
            <p:cNvSpPr/>
            <p:nvPr/>
          </p:nvSpPr>
          <p:spPr>
            <a:xfrm>
              <a:off x="0" y="-1"/>
              <a:ext cx="4719635" cy="68580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563EFD20-8533-8F45-9962-54EDC4F5EF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357686" y="0"/>
              <a:ext cx="1085850" cy="6858000"/>
            </a:xfrm>
            <a:prstGeom prst="rect">
              <a:avLst/>
            </a:prstGeom>
          </p:spPr>
        </p:pic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9EAD2BDD-8161-3648-BBB9-83288EA46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0800000">
              <a:off x="4719636" y="0"/>
              <a:ext cx="1085850" cy="6858000"/>
            </a:xfrm>
            <a:prstGeom prst="rect">
              <a:avLst/>
            </a:prstGeom>
          </p:spPr>
        </p:pic>
      </p:grp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FAC88F82-AB82-E94A-B513-F98F89488ACF}"/>
              </a:ext>
            </a:extLst>
          </p:cNvPr>
          <p:cNvGrpSpPr/>
          <p:nvPr/>
        </p:nvGrpSpPr>
        <p:grpSpPr>
          <a:xfrm>
            <a:off x="314168" y="415970"/>
            <a:ext cx="4754572" cy="3234997"/>
            <a:chOff x="314168" y="415970"/>
            <a:chExt cx="4754572" cy="3234997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BE39A2FA-3039-8B49-BCB4-AB9D472A5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14168" y="415970"/>
              <a:ext cx="4754572" cy="3234997"/>
            </a:xfrm>
            <a:prstGeom prst="rect">
              <a:avLst/>
            </a:prstGeom>
          </p:spPr>
        </p:pic>
        <p:pic>
          <p:nvPicPr>
            <p:cNvPr id="26" name="Picture 2" descr="E:\Faure-ext\A ranger\FPCA Step 3 PFM Set-up 2.jpg">
              <a:extLst>
                <a:ext uri="{FF2B5EF4-FFF2-40B4-BE49-F238E27FC236}">
                  <a16:creationId xmlns:a16="http://schemas.microsoft.com/office/drawing/2014/main" id="{5F93AA91-CD05-7044-9FDE-93F249A6E29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038" y="545864"/>
              <a:ext cx="4542832" cy="29705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6" name="Groupe 35">
            <a:extLst>
              <a:ext uri="{FF2B5EF4-FFF2-40B4-BE49-F238E27FC236}">
                <a16:creationId xmlns:a16="http://schemas.microsoft.com/office/drawing/2014/main" id="{62EE42E7-5DD3-FF41-B10E-44A3EE2EA3FC}"/>
              </a:ext>
            </a:extLst>
          </p:cNvPr>
          <p:cNvGrpSpPr/>
          <p:nvPr/>
        </p:nvGrpSpPr>
        <p:grpSpPr>
          <a:xfrm>
            <a:off x="309536" y="3888418"/>
            <a:ext cx="4754572" cy="2268833"/>
            <a:chOff x="309536" y="3888418"/>
            <a:chExt cx="4754572" cy="2268833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C104712-1443-EB45-B970-C621A8AEF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09536" y="3888418"/>
              <a:ext cx="4754572" cy="2268833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A2EBFE7-56F3-3D46-B673-7088169DB491}"/>
                </a:ext>
              </a:extLst>
            </p:cNvPr>
            <p:cNvSpPr/>
            <p:nvPr/>
          </p:nvSpPr>
          <p:spPr>
            <a:xfrm>
              <a:off x="420038" y="3992198"/>
              <a:ext cx="4542831" cy="206127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35" name="Groupe 34">
              <a:extLst>
                <a:ext uri="{FF2B5EF4-FFF2-40B4-BE49-F238E27FC236}">
                  <a16:creationId xmlns:a16="http://schemas.microsoft.com/office/drawing/2014/main" id="{FD07D2BC-0943-374D-94CE-58F6EDD05E32}"/>
                </a:ext>
              </a:extLst>
            </p:cNvPr>
            <p:cNvGrpSpPr/>
            <p:nvPr/>
          </p:nvGrpSpPr>
          <p:grpSpPr>
            <a:xfrm>
              <a:off x="545305" y="4367085"/>
              <a:ext cx="4264818" cy="1311498"/>
              <a:chOff x="401882" y="5722680"/>
              <a:chExt cx="4264818" cy="1311498"/>
            </a:xfrm>
          </p:grpSpPr>
          <p:pic>
            <p:nvPicPr>
              <p:cNvPr id="22" name="Image 21">
                <a:extLst>
                  <a:ext uri="{FF2B5EF4-FFF2-40B4-BE49-F238E27FC236}">
                    <a16:creationId xmlns:a16="http://schemas.microsoft.com/office/drawing/2014/main" id="{45ACFC15-B989-C944-A74E-42C2042AA5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22351" t="28005" r="38120" b="26034"/>
              <a:stretch/>
            </p:blipFill>
            <p:spPr>
              <a:xfrm>
                <a:off x="401882" y="5727277"/>
                <a:ext cx="2075136" cy="1306901"/>
              </a:xfrm>
              <a:prstGeom prst="rect">
                <a:avLst/>
              </a:prstGeom>
            </p:spPr>
          </p:pic>
          <p:pic>
            <p:nvPicPr>
              <p:cNvPr id="24" name="Image 23">
                <a:extLst>
                  <a:ext uri="{FF2B5EF4-FFF2-40B4-BE49-F238E27FC236}">
                    <a16:creationId xmlns:a16="http://schemas.microsoft.com/office/drawing/2014/main" id="{79E6A681-7C2F-CA49-A005-11A74F3349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20213" t="40545" r="36598" b="11412"/>
              <a:stretch/>
            </p:blipFill>
            <p:spPr>
              <a:xfrm>
                <a:off x="2497744" y="5722680"/>
                <a:ext cx="2168956" cy="1306901"/>
              </a:xfrm>
              <a:prstGeom prst="rect">
                <a:avLst/>
              </a:prstGeom>
            </p:spPr>
          </p:pic>
        </p:grpSp>
      </p:grpSp>
      <p:pic>
        <p:nvPicPr>
          <p:cNvPr id="23" name="Image 22">
            <a:extLst>
              <a:ext uri="{FF2B5EF4-FFF2-40B4-BE49-F238E27FC236}">
                <a16:creationId xmlns:a16="http://schemas.microsoft.com/office/drawing/2014/main" id="{4628C0AB-CA13-EA4E-BE94-584178396B8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00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1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5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5D7D51C2-30BF-F543-9EC2-EC50A12824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20AC89A-CFE5-204F-B23B-FB25343565B5}"/>
              </a:ext>
            </a:extLst>
          </p:cNvPr>
          <p:cNvSpPr/>
          <p:nvPr/>
        </p:nvSpPr>
        <p:spPr>
          <a:xfrm>
            <a:off x="0" y="-1"/>
            <a:ext cx="4719635" cy="68580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A5CFA98-9707-524F-9F64-7EF703CAF079}"/>
              </a:ext>
            </a:extLst>
          </p:cNvPr>
          <p:cNvSpPr txBox="1"/>
          <p:nvPr/>
        </p:nvSpPr>
        <p:spPr>
          <a:xfrm>
            <a:off x="6494432" y="545864"/>
            <a:ext cx="58906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500" b="1" dirty="0">
                <a:solidFill>
                  <a:schemeClr val="bg1"/>
                </a:solidFill>
                <a:latin typeface="Arial Black Regular"/>
              </a:rPr>
              <a:t>PFM SUBUNITS PERFORMANCE TESTING</a:t>
            </a: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  <a:p>
            <a:endParaRPr lang="fr-FR" sz="3500" b="1" dirty="0">
              <a:solidFill>
                <a:srgbClr val="77B3BA"/>
              </a:solidFill>
              <a:latin typeface="Arial Black Regular"/>
            </a:endParaRPr>
          </a:p>
          <a:p>
            <a:endParaRPr lang="fr-FR" sz="3500" b="1" dirty="0">
              <a:solidFill>
                <a:schemeClr val="bg1"/>
              </a:solidFill>
              <a:latin typeface="Arial Black Regular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2E6E4D0-6AE9-344C-91B7-F64D35364280}"/>
              </a:ext>
            </a:extLst>
          </p:cNvPr>
          <p:cNvSpPr/>
          <p:nvPr/>
        </p:nvSpPr>
        <p:spPr>
          <a:xfrm>
            <a:off x="6822811" y="2540374"/>
            <a:ext cx="5126958" cy="57682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57204">
              <a:spcAft>
                <a:spcPts val="500"/>
              </a:spcAft>
            </a:pPr>
            <a:r>
              <a:rPr lang="en-US" b="1" dirty="0">
                <a:solidFill>
                  <a:schemeClr val="bg1"/>
                </a:solidFill>
                <a:latin typeface="Arial Black Regular"/>
              </a:rPr>
              <a:t>IFA </a:t>
            </a:r>
          </a:p>
          <a:p>
            <a:pPr indent="-57204">
              <a:spcAft>
                <a:spcPts val="600"/>
              </a:spcAft>
            </a:pPr>
            <a:r>
              <a:rPr lang="en-US" sz="1700" dirty="0">
                <a:solidFill>
                  <a:schemeClr val="bg1"/>
                </a:solidFill>
                <a:latin typeface="Arial Regular"/>
              </a:rPr>
              <a:t>IFM and metrology assembly</a:t>
            </a:r>
          </a:p>
          <a:p>
            <a:pPr indent="-57204">
              <a:spcAft>
                <a:spcPts val="600"/>
              </a:spcAft>
            </a:pPr>
            <a:r>
              <a:rPr lang="en-US" sz="1700" dirty="0">
                <a:solidFill>
                  <a:schemeClr val="bg1"/>
                </a:solidFill>
                <a:latin typeface="Arial Regular"/>
              </a:rPr>
              <a:t>Spectral performance evaluation under TVAC</a:t>
            </a:r>
          </a:p>
          <a:p>
            <a:pPr indent="-57204">
              <a:spcAft>
                <a:spcPts val="600"/>
              </a:spcAft>
            </a:pPr>
            <a:r>
              <a:rPr lang="en-US" sz="1700" dirty="0">
                <a:solidFill>
                  <a:schemeClr val="bg1"/>
                </a:solidFill>
                <a:latin typeface="Arial Regular"/>
              </a:rPr>
              <a:t>First spectrum acquired with </a:t>
            </a:r>
            <a:r>
              <a:rPr lang="en-US" sz="1700" dirty="0" err="1">
                <a:solidFill>
                  <a:schemeClr val="bg1"/>
                </a:solidFill>
                <a:latin typeface="Arial Regular"/>
              </a:rPr>
              <a:t>gaz</a:t>
            </a:r>
            <a:r>
              <a:rPr lang="en-US" sz="1700" dirty="0">
                <a:solidFill>
                  <a:schemeClr val="bg1"/>
                </a:solidFill>
                <a:latin typeface="Arial Regular"/>
              </a:rPr>
              <a:t> cell and Fabry Perot</a:t>
            </a:r>
          </a:p>
          <a:p>
            <a:pPr indent="-57204">
              <a:spcAft>
                <a:spcPts val="600"/>
              </a:spcAft>
            </a:pPr>
            <a:r>
              <a:rPr lang="en-US" sz="1700" dirty="0">
                <a:solidFill>
                  <a:schemeClr val="bg1"/>
                </a:solidFill>
                <a:latin typeface="Arial Regular"/>
              </a:rPr>
              <a:t>Performances in line with CDR budgets, spectral calibration in particular with very promising results</a:t>
            </a:r>
          </a:p>
          <a:p>
            <a:pPr indent="-57204">
              <a:spcAft>
                <a:spcPts val="600"/>
              </a:spcAft>
            </a:pPr>
            <a:r>
              <a:rPr lang="en-US" sz="1700" dirty="0">
                <a:solidFill>
                  <a:schemeClr val="bg1"/>
                </a:solidFill>
                <a:latin typeface="Arial Regular"/>
              </a:rPr>
              <a:t>Very good ME results</a:t>
            </a:r>
          </a:p>
          <a:p>
            <a:pPr indent="-57204">
              <a:spcAft>
                <a:spcPts val="600"/>
              </a:spcAft>
            </a:pPr>
            <a:r>
              <a:rPr lang="en-US" sz="1700" dirty="0">
                <a:solidFill>
                  <a:schemeClr val="bg1"/>
                </a:solidFill>
                <a:latin typeface="Arial Regular"/>
              </a:rPr>
              <a:t>µvibration correction rate confirmed thanks to BSMA sinus mode</a:t>
            </a:r>
          </a:p>
          <a:p>
            <a:pPr indent="-57204">
              <a:spcAft>
                <a:spcPts val="600"/>
              </a:spcAft>
            </a:pPr>
            <a:r>
              <a:rPr lang="en-US" sz="1700" dirty="0">
                <a:solidFill>
                  <a:schemeClr val="bg1"/>
                </a:solidFill>
                <a:latin typeface="Arial Regular"/>
              </a:rPr>
              <a:t>-1g test done to determine the BS alignment law </a:t>
            </a:r>
            <a:r>
              <a:rPr lang="en-US" sz="1700" dirty="0" err="1">
                <a:solidFill>
                  <a:schemeClr val="bg1"/>
                </a:solidFill>
                <a:latin typeface="Arial Regular"/>
              </a:rPr>
              <a:t>wrt</a:t>
            </a:r>
            <a:r>
              <a:rPr lang="en-US" sz="1700" dirty="0">
                <a:solidFill>
                  <a:schemeClr val="bg1"/>
                </a:solidFill>
                <a:latin typeface="Arial Regular"/>
              </a:rPr>
              <a:t>. Orientation (and in 0g)</a:t>
            </a:r>
          </a:p>
          <a:p>
            <a:pPr indent="-57204"/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  <a:p>
            <a:pPr indent="-57204">
              <a:spcAft>
                <a:spcPts val="500"/>
              </a:spcAft>
            </a:pPr>
            <a:endParaRPr lang="en-US" dirty="0">
              <a:solidFill>
                <a:schemeClr val="bg1"/>
              </a:solidFill>
              <a:latin typeface="Arial Regular"/>
            </a:endParaRPr>
          </a:p>
        </p:txBody>
      </p: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7F4EAF6-8A7B-C747-A802-7493407119BD}"/>
              </a:ext>
            </a:extLst>
          </p:cNvPr>
          <p:cNvCxnSpPr>
            <a:cxnSpLocks/>
          </p:cNvCxnSpPr>
          <p:nvPr/>
        </p:nvCxnSpPr>
        <p:spPr>
          <a:xfrm>
            <a:off x="6684396" y="2579983"/>
            <a:ext cx="0" cy="3653966"/>
          </a:xfrm>
          <a:prstGeom prst="line">
            <a:avLst/>
          </a:prstGeom>
          <a:ln w="508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 16">
            <a:extLst>
              <a:ext uri="{FF2B5EF4-FFF2-40B4-BE49-F238E27FC236}">
                <a16:creationId xmlns:a16="http://schemas.microsoft.com/office/drawing/2014/main" id="{563EFD20-8533-8F45-9962-54EDC4F5E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357686" y="0"/>
            <a:ext cx="1085850" cy="6858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EAD2BDD-8161-3648-BBB9-83288EA462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4719636" y="0"/>
            <a:ext cx="1085850" cy="6858000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A74B5AD4-D560-5047-B779-BA08084217F2}"/>
              </a:ext>
            </a:extLst>
          </p:cNvPr>
          <p:cNvGrpSpPr/>
          <p:nvPr/>
        </p:nvGrpSpPr>
        <p:grpSpPr>
          <a:xfrm>
            <a:off x="314168" y="415970"/>
            <a:ext cx="4754572" cy="3234997"/>
            <a:chOff x="314168" y="415970"/>
            <a:chExt cx="4754572" cy="3234997"/>
          </a:xfrm>
        </p:grpSpPr>
        <p:pic>
          <p:nvPicPr>
            <p:cNvPr id="25" name="Image 24">
              <a:extLst>
                <a:ext uri="{FF2B5EF4-FFF2-40B4-BE49-F238E27FC236}">
                  <a16:creationId xmlns:a16="http://schemas.microsoft.com/office/drawing/2014/main" id="{BE39A2FA-3039-8B49-BCB4-AB9D472A52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14168" y="415970"/>
              <a:ext cx="4754572" cy="3234997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9E6CE2E3-210F-534C-85C5-2C5A461100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18"/>
            <a:stretch/>
          </p:blipFill>
          <p:spPr>
            <a:xfrm>
              <a:off x="420038" y="545864"/>
              <a:ext cx="4542832" cy="2970531"/>
            </a:xfrm>
            <a:prstGeom prst="rect">
              <a:avLst/>
            </a:prstGeom>
          </p:spPr>
        </p:pic>
      </p:grpSp>
      <p:grpSp>
        <p:nvGrpSpPr>
          <p:cNvPr id="6" name="Groupe 5">
            <a:extLst>
              <a:ext uri="{FF2B5EF4-FFF2-40B4-BE49-F238E27FC236}">
                <a16:creationId xmlns:a16="http://schemas.microsoft.com/office/drawing/2014/main" id="{E68BF102-D089-F545-899A-28CC50D206D0}"/>
              </a:ext>
            </a:extLst>
          </p:cNvPr>
          <p:cNvGrpSpPr/>
          <p:nvPr/>
        </p:nvGrpSpPr>
        <p:grpSpPr>
          <a:xfrm>
            <a:off x="314168" y="3833503"/>
            <a:ext cx="4754572" cy="2596649"/>
            <a:chOff x="314168" y="3833503"/>
            <a:chExt cx="4754572" cy="2596649"/>
          </a:xfrm>
        </p:grpSpPr>
        <p:pic>
          <p:nvPicPr>
            <p:cNvPr id="27" name="Image 26">
              <a:extLst>
                <a:ext uri="{FF2B5EF4-FFF2-40B4-BE49-F238E27FC236}">
                  <a16:creationId xmlns:a16="http://schemas.microsoft.com/office/drawing/2014/main" id="{7C104712-1443-EB45-B970-C621A8AEF9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10800000">
              <a:off x="314168" y="3833503"/>
              <a:ext cx="4754572" cy="2596649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8A2EBFE7-56F3-3D46-B673-7088169DB491}"/>
                </a:ext>
              </a:extLst>
            </p:cNvPr>
            <p:cNvSpPr/>
            <p:nvPr/>
          </p:nvSpPr>
          <p:spPr>
            <a:xfrm>
              <a:off x="420038" y="3954222"/>
              <a:ext cx="4542832" cy="23225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6F48EA2-A4A0-D940-B086-5DAF9F15DA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20104" t="29540" r="39479" b="28320"/>
            <a:stretch/>
          </p:blipFill>
          <p:spPr>
            <a:xfrm>
              <a:off x="1421726" y="4117078"/>
              <a:ext cx="2485695" cy="1992400"/>
            </a:xfrm>
            <a:prstGeom prst="rect">
              <a:avLst/>
            </a:prstGeom>
          </p:spPr>
        </p:pic>
      </p:grpSp>
      <p:pic>
        <p:nvPicPr>
          <p:cNvPr id="22" name="Image 21">
            <a:extLst>
              <a:ext uri="{FF2B5EF4-FFF2-40B4-BE49-F238E27FC236}">
                <a16:creationId xmlns:a16="http://schemas.microsoft.com/office/drawing/2014/main" id="{04D93D67-F964-0243-8B7F-F4EBF5FF039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19323" y="5939246"/>
            <a:ext cx="1633340" cy="91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729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1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7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TLMARKERSHAPE" val="OTL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12885</TotalTime>
  <Words>836</Words>
  <Application>Microsoft Office PowerPoint</Application>
  <PresentationFormat>Grand écran</PresentationFormat>
  <Paragraphs>290</Paragraphs>
  <Slides>16</Slides>
  <Notes>14</Notes>
  <HiddenSlides>0</HiddenSlides>
  <MMClips>2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16</vt:i4>
      </vt:variant>
    </vt:vector>
  </HeadingPairs>
  <TitlesOfParts>
    <vt:vector size="24" baseType="lpstr">
      <vt:lpstr>Arial</vt:lpstr>
      <vt:lpstr>Arial Black Regular</vt:lpstr>
      <vt:lpstr>Arial Regular</vt:lpstr>
      <vt:lpstr>Calibri</vt:lpstr>
      <vt:lpstr>Calibri Light</vt:lpstr>
      <vt:lpstr>Segoe UI</vt:lpstr>
      <vt:lpstr>Tahoma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Prodigima Films</dc:creator>
  <cp:lastModifiedBy>Bransolle Elodie (PRODIGIMA FILM)</cp:lastModifiedBy>
  <cp:revision>80</cp:revision>
  <dcterms:created xsi:type="dcterms:W3CDTF">2021-11-23T10:32:21Z</dcterms:created>
  <dcterms:modified xsi:type="dcterms:W3CDTF">2022-02-17T14:01:07Z</dcterms:modified>
</cp:coreProperties>
</file>